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3481" autoAdjust="0"/>
  </p:normalViewPr>
  <p:slideViewPr>
    <p:cSldViewPr snapToGrid="0">
      <p:cViewPr varScale="1">
        <p:scale>
          <a:sx n="66" d="100"/>
          <a:sy n="66" d="100"/>
        </p:scale>
        <p:origin x="149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82F5A5-A80F-42C3-92AF-A57EBB42368A}" type="datetimeFigureOut">
              <a:rPr lang="en-US" smtClean="0"/>
              <a:t>12/1/2020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763855-A4B9-4912-827B-EE0A6FFCC4CF}" type="slidenum">
              <a:rPr lang="en-US" smtClean="0"/>
              <a:t>‹#›</a:t>
            </a:fld>
            <a:endParaRPr lang="en-US"/>
          </a:p>
        </p:txBody>
      </p:sp>
    </p:spTree>
    <p:extLst>
      <p:ext uri="{BB962C8B-B14F-4D97-AF65-F5344CB8AC3E}">
        <p14:creationId xmlns:p14="http://schemas.microsoft.com/office/powerpoint/2010/main" val="3357685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presentation will discuss the </a:t>
            </a:r>
            <a:r>
              <a:rPr lang="en-US" sz="1200" dirty="0">
                <a:latin typeface="Times New Roman" panose="02020603050405020304" pitchFamily="18" charset="0"/>
                <a:cs typeface="Times New Roman" panose="02020603050405020304" pitchFamily="18" charset="0"/>
              </a:rPr>
              <a:t>human trafficking</a:t>
            </a:r>
            <a:r>
              <a:rPr lang="en-US" sz="1200" baseline="0" dirty="0">
                <a:latin typeface="Times New Roman" panose="02020603050405020304" pitchFamily="18" charset="0"/>
                <a:cs typeface="Times New Roman" panose="02020603050405020304" pitchFamily="18" charset="0"/>
              </a:rPr>
              <a:t> issue mainly concentrating on the </a:t>
            </a:r>
            <a:r>
              <a:rPr lang="en-US" sz="1200" dirty="0">
                <a:latin typeface="Times New Roman" panose="02020603050405020304" pitchFamily="18" charset="0"/>
                <a:cs typeface="Times New Roman" panose="02020603050405020304" pitchFamily="18" charset="0"/>
              </a:rPr>
              <a:t>Snakehead Gang victims and trends</a:t>
            </a:r>
            <a:endParaRPr lang="en-US" dirty="0"/>
          </a:p>
        </p:txBody>
      </p:sp>
      <p:sp>
        <p:nvSpPr>
          <p:cNvPr id="4" name="Slide Number Placeholder 3"/>
          <p:cNvSpPr>
            <a:spLocks noGrp="1"/>
          </p:cNvSpPr>
          <p:nvPr>
            <p:ph type="sldNum" sz="quarter" idx="10"/>
          </p:nvPr>
        </p:nvSpPr>
        <p:spPr/>
        <p:txBody>
          <a:bodyPr/>
          <a:lstStyle/>
          <a:p>
            <a:fld id="{D9763855-A4B9-4912-827B-EE0A6FFCC4CF}" type="slidenum">
              <a:rPr lang="en-US" smtClean="0"/>
              <a:t>1</a:t>
            </a:fld>
            <a:endParaRPr lang="en-US"/>
          </a:p>
        </p:txBody>
      </p:sp>
    </p:spTree>
    <p:extLst>
      <p:ext uri="{BB962C8B-B14F-4D97-AF65-F5344CB8AC3E}">
        <p14:creationId xmlns:p14="http://schemas.microsoft.com/office/powerpoint/2010/main" val="2979838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Human trafficking has emerged as one of the challenging organized crime. Furthermore, it is also referred to as modern-day slavery due to the actions they subject to the victims. Liu (2017), stated that the victims of human trafficking are subjected to exploitative situations such as forced labor, slavery and prostitution which is against human rights. Similarly, the current statistics presented by </a:t>
            </a:r>
            <a:r>
              <a:rPr lang="de-DE"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Greenbaum et al.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has found that 71% of human trafficking victims are males and 29% are females. Similarly, the snakehead gang is an organized Chinese gang that smuggle people from China wealthy western countries. The gang has been involved in the transportation of more than 200,000 people to other countries illegally (</a:t>
            </a:r>
            <a:r>
              <a:rPr lang="en-US" sz="1200" kern="1800" dirty="0">
                <a:solidFill>
                  <a:srgbClr val="121212"/>
                </a:solidFill>
                <a:effectLst/>
                <a:latin typeface="Times New Roman" panose="02020603050405020304" pitchFamily="18" charset="0"/>
                <a:ea typeface="Calibri" panose="020F0502020204030204" pitchFamily="34" charset="0"/>
                <a:cs typeface="Times New Roman" panose="02020603050405020304" pitchFamily="18" charset="0"/>
              </a:rPr>
              <a:t>Kelso, 2001</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Hence, studying this topic is essential in providing critical information about human trafficking victims and the trends used by criminals.</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2</a:t>
            </a:fld>
            <a:endParaRPr lang="en-US"/>
          </a:p>
        </p:txBody>
      </p:sp>
    </p:spTree>
    <p:extLst>
      <p:ext uri="{BB962C8B-B14F-4D97-AF65-F5344CB8AC3E}">
        <p14:creationId xmlns:p14="http://schemas.microsoft.com/office/powerpoint/2010/main" val="793235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research paper aims to explore the characteristics of victims trafficked by snakehead gangs and their latest operational strategies in trafficking to inform enhanced investigation strategies for human trafficking. Therefore, it will be guided by the thesis statement: Human trafficking has continued to prevail in societies and countries through gangs such as snakehead gang due to lack of effective law enforcement initiatives, availability of victims, complex organization structures and factors that support human trafficking such as poverty. Which will explore the background of human trafficking, its impact and operations of snakehead gang. The theoretical part will deal with the factors facilitating the occurrence of human trafficking while there is increased adoption of anti-trafficking policies, criminals are developing new trends to enhance their operations such as the use of social media applications like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WeChat</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3</a:t>
            </a:fld>
            <a:endParaRPr lang="en-US"/>
          </a:p>
        </p:txBody>
      </p:sp>
    </p:spTree>
    <p:extLst>
      <p:ext uri="{BB962C8B-B14F-4D97-AF65-F5344CB8AC3E}">
        <p14:creationId xmlns:p14="http://schemas.microsoft.com/office/powerpoint/2010/main" val="2662536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Law enforcement agencies have come together to develop ways on combating human trafficking, however, less is done due to lack of information. Thus, the purpose of this paper is to explore the characteristics of snakehead gang victims and their latest operational strategies thus easy development of policies that will stop or reduce human trafficking. Four objectives will be achieved in the study and they include</a:t>
            </a:r>
            <a:r>
              <a:rPr lang="en-US" sz="1200" baseline="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 explore the population's target by criminals, the techniques used by the gang, impacts of human trafficking in the community and policies and to assess the measures and practices that will reduce or stop human trafficking.</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4</a:t>
            </a:fld>
            <a:endParaRPr lang="en-US"/>
          </a:p>
        </p:txBody>
      </p:sp>
    </p:spTree>
    <p:extLst>
      <p:ext uri="{BB962C8B-B14F-4D97-AF65-F5344CB8AC3E}">
        <p14:creationId xmlns:p14="http://schemas.microsoft.com/office/powerpoint/2010/main" val="2028220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thesis statement will help provide a guide on how the research will be conducted as it holds the main idea of the research paper. Therefore, human trafficking has continued to occur in the society causing significant impacts as victims of human trafficking go and ask for help from the criminals. There are increased factors that lead to human trafficking in the home country such as lack of economic opportunities. Similarly, the gang has complex structures that make law enforcement agencies difficult to understand and recognize their leadership. Also, the home country has not set strict policies that will prevent crime.</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5</a:t>
            </a:fld>
            <a:endParaRPr lang="en-US"/>
          </a:p>
        </p:txBody>
      </p:sp>
    </p:spTree>
    <p:extLst>
      <p:ext uri="{BB962C8B-B14F-4D97-AF65-F5344CB8AC3E}">
        <p14:creationId xmlns:p14="http://schemas.microsoft.com/office/powerpoint/2010/main" val="2602132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Research questions are essential in this study as they provide the scope of the research. Furthermore, the topic has more ways and areas to be studied, therefore, through following the research questions such as the strategies, the paper will be able to follow on what Snakehead gang are using to enhance their operations which the law enforcement officials are not aware of. Also, the effects of human trafficking victims can be established as the questions make the researcher concentrate on specific objectives under study. This ensures the relevance of the topic is maintained.</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6</a:t>
            </a:fld>
            <a:endParaRPr lang="en-US"/>
          </a:p>
        </p:txBody>
      </p:sp>
    </p:spTree>
    <p:extLst>
      <p:ext uri="{BB962C8B-B14F-4D97-AF65-F5344CB8AC3E}">
        <p14:creationId xmlns:p14="http://schemas.microsoft.com/office/powerpoint/2010/main" val="1481110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Human trafficking has been in existence for many years now, however, the crime captured government and people’s attention in 2000 when the United Nations protocol against human trafficking was adopted. Therefore, understanding the background of human trafficking will help comprehend how the victims are taken as well as how the criminal organizations operate. </a:t>
            </a:r>
            <a:r>
              <a:rPr lang="en-US" sz="1200" dirty="0" err="1">
                <a:effectLst/>
                <a:latin typeface="Times New Roman" panose="02020603050405020304" pitchFamily="18" charset="0"/>
                <a:ea typeface="Times New Roman" panose="02020603050405020304" pitchFamily="18" charset="0"/>
                <a:cs typeface="Times New Roman" panose="02020603050405020304" pitchFamily="18" charset="0"/>
              </a:rPr>
              <a:t>L'Hoiry</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argued that human trafficking is categorized as one of the organized crimes because of the high number of perpetrators involved to facilitate the operation. Similarly, Nguyen &amp; Nguyen (2018), stated that the majority of human trafficking victims are women and children. This makes it possible for human trafficking and migrant smuggling to prosper as they target the same population and uses the same path. Thompson (2003), emphasized that the founder of the gang, Sister Ping started the operation by smuggling people to rich western countries. </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7</a:t>
            </a:fld>
            <a:endParaRPr lang="en-US"/>
          </a:p>
        </p:txBody>
      </p:sp>
    </p:spTree>
    <p:extLst>
      <p:ext uri="{BB962C8B-B14F-4D97-AF65-F5344CB8AC3E}">
        <p14:creationId xmlns:p14="http://schemas.microsoft.com/office/powerpoint/2010/main" val="407600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Human trafficking is an activity that requires collaboration when individual cooperate to work with criminals, however, in other ways when there are no victims to be taken, criminals will always develop other methods such as kidnapping. The snakehead gang developed significantly and become powerful and facilitating its operation in different countries due to several factors.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Punam</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(2018), stated that human trafficking is a lucrative business that makes billions of dollars to criminals. Similarly, other factors include increased demand for cheap labor in western countries for the victims to work in agricultural and industrial sectors (Rothman et al., 2017).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Planitzer</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&amp; Katona (2017) added that social and cultural practices in the country of origin devalue women in the society hence making them vulnerable to trafficking. Political uncertainty plays a critical role in the development of a peaceful country by creating jobs and offering education to their people hence reducing human trafficking (British Columbia,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n.d</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8</a:t>
            </a:fld>
            <a:endParaRPr lang="en-US"/>
          </a:p>
        </p:txBody>
      </p:sp>
    </p:spTree>
    <p:extLst>
      <p:ext uri="{BB962C8B-B14F-4D97-AF65-F5344CB8AC3E}">
        <p14:creationId xmlns:p14="http://schemas.microsoft.com/office/powerpoint/2010/main" val="3836961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Human trafficking perpetrators can take attention of all individuals and lure them into being victims. While there are different methods which criminals of human trafficking can be involved in to get the attention and acceptance of individuals such as the false promises of good job and environment for working. They can also force them through kidnapping. However, the snakehead gang concentrated much on women and children as they were more susceptible to being victims of human trafficking (Betz, 2009). Similarly, the language barrier is also another character of individuals being victims of human trafficking as they always do not get to understand each other and thus when the criminals gain trust, they can exploit the victims the way they want (Lewis et al., 2018). Furthermore, victims of human trafficking are taken to locations they do not know and this makes them more vulnerable as they cannot get help.</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9</a:t>
            </a:fld>
            <a:endParaRPr lang="en-US"/>
          </a:p>
        </p:txBody>
      </p:sp>
    </p:spTree>
    <p:extLst>
      <p:ext uri="{BB962C8B-B14F-4D97-AF65-F5344CB8AC3E}">
        <p14:creationId xmlns:p14="http://schemas.microsoft.com/office/powerpoint/2010/main" val="1093863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Snakehead gang management is intricate and it can take many years before, law enforcement officials could trace and recognize their leaders. The gang started their operations by smuggling women, children and men from China to rich western countries such as Australia and North America. Men were best used in the agricultural and industrial sector, while women in sexual exploitation. </a:t>
            </a:r>
            <a:r>
              <a:rPr lang="en-US" sz="1200" dirty="0">
                <a:ln>
                  <a:noFill/>
                </a:ln>
                <a:solidFill>
                  <a:srgbClr val="000000"/>
                </a:solidFill>
                <a:effectLst/>
                <a:uFill>
                  <a:solidFill>
                    <a:srgbClr val="000000"/>
                  </a:solidFill>
                </a:uFill>
                <a:latin typeface="Times New Roman" panose="02020603050405020304" pitchFamily="18" charset="0"/>
                <a:ea typeface="Helvetica Neue"/>
                <a:cs typeface="Times New Roman" panose="02020603050405020304" pitchFamily="18" charset="0"/>
              </a:rPr>
              <a:t>Thompson (2003) stated that the leader of the snakehead gang known as Sister Ping made millions of money through smuggling individuals. Also, snakehead gang operations were intricate and organized which made it hard for them to be realized from luring their victims to transportation and operations in the host countries (Kelso, 2001). Finally, You &amp; Robinson (2019) emphasized that the gang utilizes social media application to lure their victims such as WeChat and </a:t>
            </a:r>
            <a:r>
              <a:rPr lang="en-US" sz="1200" dirty="0" err="1">
                <a:ln>
                  <a:noFill/>
                </a:ln>
                <a:solidFill>
                  <a:srgbClr val="000000"/>
                </a:solidFill>
                <a:effectLst/>
                <a:uFill>
                  <a:solidFill>
                    <a:srgbClr val="000000"/>
                  </a:solidFill>
                </a:uFill>
                <a:latin typeface="Times New Roman" panose="02020603050405020304" pitchFamily="18" charset="0"/>
                <a:ea typeface="Helvetica Neue"/>
                <a:cs typeface="Times New Roman" panose="02020603050405020304" pitchFamily="18" charset="0"/>
              </a:rPr>
              <a:t>MoMo</a:t>
            </a:r>
            <a:r>
              <a:rPr lang="en-US" sz="1200" dirty="0">
                <a:ln>
                  <a:noFill/>
                </a:ln>
                <a:solidFill>
                  <a:srgbClr val="000000"/>
                </a:solidFill>
                <a:effectLst/>
                <a:uFill>
                  <a:solidFill>
                    <a:srgbClr val="000000"/>
                  </a:solidFill>
                </a:uFill>
                <a:latin typeface="Times New Roman" panose="02020603050405020304" pitchFamily="18" charset="0"/>
                <a:ea typeface="Helvetica Neue"/>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10</a:t>
            </a:fld>
            <a:endParaRPr lang="en-US"/>
          </a:p>
        </p:txBody>
      </p:sp>
    </p:spTree>
    <p:extLst>
      <p:ext uri="{BB962C8B-B14F-4D97-AF65-F5344CB8AC3E}">
        <p14:creationId xmlns:p14="http://schemas.microsoft.com/office/powerpoint/2010/main" val="378423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Human trafficking is not a crime that can be established by itself or by a single individual and thus it is enhanced by both the traffickers and victims (Jurek &amp; King, 2020). This is because many victims will work to ensure they reach their destination safely. Nevertheless,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Punam</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(2018) argued that criminals of human trafficking use methods such as false aptitudes of a better life to apprentice their victims to leave their origin country. The crime is an organized crime because the perpetrators always develop transnational paths for moving migrants who are controlled by uncomplimentary living situations to obtain the criminals' services. As the crime continues to happen other crimes can occur within it such as money laundering. Rothman et al. (2017), stated that factors such as increased demand for cheap labor in rich western countries were the main factor for human trafficking. However, the origin country also played a role in enhancing human trafficking as they did not have effective human rights support for the vulnerable population country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Planitzer</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&amp;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Katona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2017).</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11</a:t>
            </a:fld>
            <a:endParaRPr lang="en-US"/>
          </a:p>
        </p:txBody>
      </p:sp>
    </p:spTree>
    <p:extLst>
      <p:ext uri="{BB962C8B-B14F-4D97-AF65-F5344CB8AC3E}">
        <p14:creationId xmlns:p14="http://schemas.microsoft.com/office/powerpoint/2010/main" val="3537229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Human trafficking has been in existence for many years and it was used during the slavery era of the Africans to come and work in European countries. Although it was included as a method of trade because people were being sold, currently it is recognized as modern-day slavery. Department of Homeland Security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n.d</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stated that human trafficking comprises of force, lies, and intimidation to get several forms of labor or profitable sexual activities. Hence, while the United States is working to fight the problem of illegal immigrants, they forgot to consider human trafficking until the year 2000 (Zhang, 2007). The criminals of human trafficking can use violence, manipulation and false assurance to trap victims into trafficking conditions (Lewis et al., 2018). This results in increased illegal population in the destination country as they are subjected to fear of the law enforcement and perpetrators as well as language barrier challenges.</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12</a:t>
            </a:fld>
            <a:endParaRPr lang="en-US"/>
          </a:p>
        </p:txBody>
      </p:sp>
    </p:spTree>
    <p:extLst>
      <p:ext uri="{BB962C8B-B14F-4D97-AF65-F5344CB8AC3E}">
        <p14:creationId xmlns:p14="http://schemas.microsoft.com/office/powerpoint/2010/main" val="3918067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Several policies have been implemented previously to deal with human trafficking. Since the realization of prevention measures began in 2000 when the United Nations General Assembly acquired the convention to fight Transnational Organized Crime (TOC)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DiRienzo</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2018). THE United Nations protocol was established in 2000 and implemented in 2003 to ensure human trafficking is stopped, suppressed and criminals are punished effectively. Farrell et al. (2019), stated that State legislatures were involved in developing policies that forbid human trafficking, however, most of the policies were not followed due to increased corruption. The same source added that G8 nations developed the policy to use technology tools to investigate, prosecute and detain the criminals but it was implemented. However, the United States developed the anti-trafficking drive to reduce the illegal population in the country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Dandurand</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2017).</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13</a:t>
            </a:fld>
            <a:endParaRPr lang="en-US"/>
          </a:p>
        </p:txBody>
      </p:sp>
    </p:spTree>
    <p:extLst>
      <p:ext uri="{BB962C8B-B14F-4D97-AF65-F5344CB8AC3E}">
        <p14:creationId xmlns:p14="http://schemas.microsoft.com/office/powerpoint/2010/main" val="2570639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Human trafficking is concerned with the smuggling of people to other countries illegally either with their consent or not. Therefore, as it is a multi-billion-dollar crime, that comprises of smuggling people, individuals need to pay for them to be transported safely and then when they arrive at their destination they will be exploited. The snakehead gang operated for more than twenty years before their leader, Sister Ping was captured and detained due to how complex scheme in leadership and organization is. Similarly, the crime happens in different countries making it difficult to trace. Although many countries are adopting anti-trafficking policies much needs to be done as the perpetrators are also progressing in their ways through the use of social media applications such as WeChat and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MoMo</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14</a:t>
            </a:fld>
            <a:endParaRPr lang="en-US"/>
          </a:p>
        </p:txBody>
      </p:sp>
    </p:spTree>
    <p:extLst>
      <p:ext uri="{BB962C8B-B14F-4D97-AF65-F5344CB8AC3E}">
        <p14:creationId xmlns:p14="http://schemas.microsoft.com/office/powerpoint/2010/main" val="504998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Human trafficking has increased in areas where the government and its people condone the crime. Therefore, with the country working together with their people, and set meetings and congregations that will provide individuals with education to make them aware of the dangers of human trafficking then they will stop it. Another thing is to improve harmonization and cooperation among countries as the crime has a complex structure operating in different countries. Similarly, enhancing the capability of law enforcement agencies and legislature will allow the development of strict policies. Support gender equality to reduce vulnerable population such as women and children as well as eradicate poverty and unemployment as they are the major cause of human trafficking.</a:t>
            </a:r>
          </a:p>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15</a:t>
            </a:fld>
            <a:endParaRPr lang="en-US"/>
          </a:p>
        </p:txBody>
      </p:sp>
    </p:spTree>
    <p:extLst>
      <p:ext uri="{BB962C8B-B14F-4D97-AF65-F5344CB8AC3E}">
        <p14:creationId xmlns:p14="http://schemas.microsoft.com/office/powerpoint/2010/main" val="1409798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763855-A4B9-4912-827B-EE0A6FFCC4CF}" type="slidenum">
              <a:rPr lang="en-US" smtClean="0"/>
              <a:t>21</a:t>
            </a:fld>
            <a:endParaRPr lang="en-US"/>
          </a:p>
        </p:txBody>
      </p:sp>
    </p:spTree>
    <p:extLst>
      <p:ext uri="{BB962C8B-B14F-4D97-AF65-F5344CB8AC3E}">
        <p14:creationId xmlns:p14="http://schemas.microsoft.com/office/powerpoint/2010/main" val="2663516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38CCF3E-C5B5-4884-9C53-308A12B51099}"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4215356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8CCF3E-C5B5-4884-9C53-308A12B51099}"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2668388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8CCF3E-C5B5-4884-9C53-308A12B51099}"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1911975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8CCF3E-C5B5-4884-9C53-308A12B51099}" type="datetimeFigureOut">
              <a:rPr lang="en-US" smtClean="0"/>
              <a:t>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3904429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8CCF3E-C5B5-4884-9C53-308A12B51099}" type="datetimeFigureOut">
              <a:rPr lang="en-US" smtClean="0"/>
              <a:t>12/1/2020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1214738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38CCF3E-C5B5-4884-9C53-308A12B51099}" type="datetimeFigureOut">
              <a:rPr lang="en-US" smtClean="0"/>
              <a:t>12/1/2020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2992357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8CCF3E-C5B5-4884-9C53-308A12B51099}" type="datetimeFigureOut">
              <a:rPr lang="en-US" smtClean="0"/>
              <a:t>12/1/2020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463402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8CCF3E-C5B5-4884-9C53-308A12B51099}" type="datetimeFigureOut">
              <a:rPr lang="en-US" smtClean="0"/>
              <a:t>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2294272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8CCF3E-C5B5-4884-9C53-308A12B51099}" type="datetimeFigureOut">
              <a:rPr lang="en-US" smtClean="0"/>
              <a:t>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2934264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8CCF3E-C5B5-4884-9C53-308A12B51099}"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1354758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8CCF3E-C5B5-4884-9C53-308A12B51099}"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4DB5-6043-45C8-996A-DFD059F8FD6B}"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15541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8CCF3E-C5B5-4884-9C53-308A12B51099}"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11648905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8CCF3E-C5B5-4884-9C53-308A12B51099}"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4DB5-6043-45C8-996A-DFD059F8FD6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915100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8CCF3E-C5B5-4884-9C53-308A12B51099}"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3282315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8CCF3E-C5B5-4884-9C53-308A12B51099}"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820331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8CCF3E-C5B5-4884-9C53-308A12B51099}"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0C4DB5-6043-45C8-996A-DFD059F8FD6B}" type="slidenum">
              <a:rPr lang="en-US" smtClean="0"/>
              <a:t>‹#›</a:t>
            </a:fld>
            <a:endParaRPr lang="en-US"/>
          </a:p>
        </p:txBody>
      </p:sp>
    </p:spTree>
    <p:extLst>
      <p:ext uri="{BB962C8B-B14F-4D97-AF65-F5344CB8AC3E}">
        <p14:creationId xmlns:p14="http://schemas.microsoft.com/office/powerpoint/2010/main" val="3716033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38CCF3E-C5B5-4884-9C53-308A12B51099}" type="datetimeFigureOut">
              <a:rPr lang="en-US" smtClean="0"/>
              <a:t>12/1/2020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D0C4DB5-6043-45C8-996A-DFD059F8FD6B}" type="slidenum">
              <a:rPr lang="en-US" smtClean="0"/>
              <a:t>‹#›</a:t>
            </a:fld>
            <a:endParaRPr lang="en-US"/>
          </a:p>
        </p:txBody>
      </p:sp>
    </p:spTree>
    <p:extLst>
      <p:ext uri="{BB962C8B-B14F-4D97-AF65-F5344CB8AC3E}">
        <p14:creationId xmlns:p14="http://schemas.microsoft.com/office/powerpoint/2010/main" val="215392452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080/15614263.2017.1291599" TargetMode="External"/><Relationship Id="rId2" Type="http://schemas.openxmlformats.org/officeDocument/2006/relationships/hyperlink" Target="https://www2.gov.bc.ca/gov/content/justice/criminal-justice/victims-of-crime/human-trafficking/human-trafficking-training/module-1/vulnerabilities" TargetMode="External"/><Relationship Id="rId1" Type="http://schemas.openxmlformats.org/officeDocument/2006/relationships/slideLayout" Target="../slideLayouts/slideLayout2.xml"/><Relationship Id="rId4" Type="http://schemas.openxmlformats.org/officeDocument/2006/relationships/hyperlink" Target="https://www.dhs.gov/blue-campaign/what-human-traffickin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1111/lapo.12124" TargetMode="External"/><Relationship Id="rId2" Type="http://schemas.openxmlformats.org/officeDocument/2006/relationships/hyperlink" Target="https://doi.org/10.1007/s10611-018-9780-0"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theguardian.com/uk/2001/apr/06/immigration.immigrationandpublicservices5"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researchgate.net/publication/338457522_Human_Trafficking_Causes_and_implication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theguardian.com/uk/2003/jul/06/immigration.china"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dailymail.co.uk/news/article-7613169/Mastermind-misery-Brutal-rise-fall-Snakehead-trafficking-gang-leader-Sister-Ping.htm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C369B-844D-464E-A239-DFCDD2EDBABB}"/>
              </a:ext>
            </a:extLst>
          </p:cNvPr>
          <p:cNvSpPr>
            <a:spLocks noGrp="1"/>
          </p:cNvSpPr>
          <p:nvPr>
            <p:ph type="ctrTitle"/>
          </p:nvPr>
        </p:nvSpPr>
        <p:spPr>
          <a:xfrm>
            <a:off x="1154955" y="1447801"/>
            <a:ext cx="8825658" cy="2209800"/>
          </a:xfrm>
        </p:spPr>
        <p:txBody>
          <a:bodyPr>
            <a:normAutofit/>
          </a:bodyPr>
          <a:lstStyle/>
          <a:p>
            <a:r>
              <a:rPr lang="en-US" sz="3600" dirty="0">
                <a:latin typeface="Times New Roman" panose="02020603050405020304" pitchFamily="18" charset="0"/>
                <a:cs typeface="Times New Roman" panose="02020603050405020304" pitchFamily="18" charset="0"/>
              </a:rPr>
              <a:t>Human Trafficking: Snakehead Gang Victims and Trends</a:t>
            </a:r>
          </a:p>
        </p:txBody>
      </p:sp>
      <p:sp>
        <p:nvSpPr>
          <p:cNvPr id="3" name="Subtitle 2">
            <a:extLst>
              <a:ext uri="{FF2B5EF4-FFF2-40B4-BE49-F238E27FC236}">
                <a16:creationId xmlns:a16="http://schemas.microsoft.com/office/drawing/2014/main" id="{3C5CE45B-21A5-4D7A-BB3A-FC57F381FA2B}"/>
              </a:ext>
            </a:extLst>
          </p:cNvPr>
          <p:cNvSpPr>
            <a:spLocks noGrp="1"/>
          </p:cNvSpPr>
          <p:nvPr>
            <p:ph type="subTitle" idx="1"/>
          </p:nvPr>
        </p:nvSpPr>
        <p:spPr>
          <a:xfrm>
            <a:off x="1154955" y="3815862"/>
            <a:ext cx="8825658" cy="1822938"/>
          </a:xfrm>
        </p:spPr>
        <p:txBody>
          <a:bodyPr>
            <a:normAutofit/>
          </a:bodyPr>
          <a:lstStyle/>
          <a:p>
            <a:r>
              <a:rPr lang="en-US" dirty="0"/>
              <a:t>NAME </a:t>
            </a:r>
          </a:p>
          <a:p>
            <a:r>
              <a:rPr lang="en-US" dirty="0"/>
              <a:t>ICJBA 401 </a:t>
            </a:r>
          </a:p>
          <a:p>
            <a:r>
              <a:rPr lang="en-US" dirty="0"/>
              <a:t>FALL 2020</a:t>
            </a:r>
          </a:p>
          <a:p>
            <a:r>
              <a:rPr lang="en-US" dirty="0"/>
              <a:t>PROFESSOR MANGAI NATARAJAN</a:t>
            </a:r>
          </a:p>
        </p:txBody>
      </p:sp>
    </p:spTree>
    <p:extLst>
      <p:ext uri="{BB962C8B-B14F-4D97-AF65-F5344CB8AC3E}">
        <p14:creationId xmlns:p14="http://schemas.microsoft.com/office/powerpoint/2010/main" val="1929138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948BE-415C-4B32-A85D-45C3E4CFC6FB}"/>
              </a:ext>
            </a:extLst>
          </p:cNvPr>
          <p:cNvSpPr>
            <a:spLocks noGrp="1"/>
          </p:cNvSpPr>
          <p:nvPr>
            <p:ph type="title"/>
          </p:nvPr>
        </p:nvSpPr>
        <p:spPr/>
        <p:txBody>
          <a:bodyPr/>
          <a:lstStyle/>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Introduction</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9B55BE6-4CEA-4419-88C8-E81CA28DD412}"/>
              </a:ext>
            </a:extLst>
          </p:cNvPr>
          <p:cNvSpPr>
            <a:spLocks noGrp="1"/>
          </p:cNvSpPr>
          <p:nvPr>
            <p:ph idx="1"/>
          </p:nvPr>
        </p:nvSpPr>
        <p:spPr>
          <a:xfrm>
            <a:off x="1019908" y="1336431"/>
            <a:ext cx="9029945" cy="5380891"/>
          </a:xfrm>
        </p:spPr>
        <p:txBody>
          <a:bodyPr>
            <a:noAutofit/>
          </a:bodyPr>
          <a:lstStyle/>
          <a:p>
            <a:pPr marR="0">
              <a:lnSpc>
                <a:spcPct val="150000"/>
              </a:lnSpc>
              <a:spcBef>
                <a:spcPts val="0"/>
              </a:spcBef>
              <a:spcAft>
                <a:spcPts val="800"/>
              </a:spcAft>
              <a:buFont typeface="Wingdings" panose="05000000000000000000" pitchFamily="2" charset="2"/>
              <a:buChar char="Ø"/>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Human Trafficking has emerged as the modern-day slavery due to its prevalence</a:t>
            </a:r>
          </a:p>
          <a:p>
            <a:pPr marR="0">
              <a:lnSpc>
                <a:spcPct val="150000"/>
              </a:lnSpc>
              <a:spcBef>
                <a:spcPts val="0"/>
              </a:spcBef>
              <a:spcAft>
                <a:spcPts val="800"/>
              </a:spcAft>
              <a:buFont typeface="Wingdings" panose="05000000000000000000" pitchFamily="2" charset="2"/>
              <a:buChar char="Ø"/>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Victims are subjected to exploitative situations such as forced labor, prostitution, and slavery (Liu, 2017)</a:t>
            </a:r>
          </a:p>
          <a:p>
            <a:pPr marR="0">
              <a:lnSpc>
                <a:spcPct val="150000"/>
              </a:lnSpc>
              <a:spcBef>
                <a:spcPts val="0"/>
              </a:spcBef>
              <a:spcAft>
                <a:spcPts val="800"/>
              </a:spcAft>
              <a:buFont typeface="Wingdings" panose="05000000000000000000" pitchFamily="2" charset="2"/>
              <a:buChar char="Ø"/>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female population holds 71% of victims and boys and men account for 29% (</a:t>
            </a:r>
            <a:r>
              <a:rPr lang="de-DE"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Greenbaum et al., 2017</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150000"/>
              </a:lnSpc>
              <a:spcBef>
                <a:spcPts val="0"/>
              </a:spcBef>
              <a:spcAft>
                <a:spcPts val="800"/>
              </a:spcAft>
              <a:buFont typeface="Wingdings" panose="05000000000000000000" pitchFamily="2" charset="2"/>
              <a:buChar char="Ø"/>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topic is significant in providing information concerning human trafficking victims together with the trends used by criminals</a:t>
            </a:r>
          </a:p>
          <a:p>
            <a:pPr marR="0">
              <a:lnSpc>
                <a:spcPct val="150000"/>
              </a:lnSpc>
              <a:spcBef>
                <a:spcPts val="0"/>
              </a:spcBef>
              <a:spcAft>
                <a:spcPts val="800"/>
              </a:spcAft>
              <a:buFont typeface="Wingdings" panose="05000000000000000000" pitchFamily="2" charset="2"/>
              <a:buChar char="Ø"/>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Snakehead gang is a Chinese gang that used to smuggle individuals from China to other wealthy western countries</a:t>
            </a:r>
          </a:p>
          <a:p>
            <a:pPr marR="0">
              <a:lnSpc>
                <a:spcPct val="150000"/>
              </a:lnSpc>
              <a:spcBef>
                <a:spcPts val="0"/>
              </a:spcBef>
              <a:spcAft>
                <a:spcPts val="800"/>
              </a:spcAft>
              <a:buFont typeface="Wingdings" panose="05000000000000000000" pitchFamily="2" charset="2"/>
              <a:buChar char="Ø"/>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gang has transported more than 200,000 individuals to rich western countries illegal (</a:t>
            </a:r>
            <a:r>
              <a:rPr lang="en-US" sz="1600" kern="1800" dirty="0">
                <a:solidFill>
                  <a:srgbClr val="121212"/>
                </a:solidFill>
                <a:effectLst/>
                <a:latin typeface="Times New Roman" panose="02020603050405020304" pitchFamily="18" charset="0"/>
                <a:ea typeface="Calibri" panose="020F0502020204030204" pitchFamily="34" charset="0"/>
                <a:cs typeface="Times New Roman" panose="02020603050405020304" pitchFamily="18" charset="0"/>
              </a:rPr>
              <a:t>Kelso, 2001</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150000"/>
              </a:lnSpc>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0790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B99D9-94EF-4BAA-870C-5938EFCA904F}"/>
              </a:ext>
            </a:extLst>
          </p:cNvPr>
          <p:cNvSpPr>
            <a:spLocks noGrp="1"/>
          </p:cNvSpPr>
          <p:nvPr>
            <p:ph type="title"/>
          </p:nvPr>
        </p:nvSpPr>
        <p:spPr/>
        <p:txBody>
          <a:bodyPr/>
          <a:lstStyle/>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Overview</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AFDAC34-0560-4238-B3CD-E6DDC36D64D1}"/>
              </a:ext>
            </a:extLst>
          </p:cNvPr>
          <p:cNvSpPr>
            <a:spLocks noGrp="1"/>
          </p:cNvSpPr>
          <p:nvPr>
            <p:ph idx="1"/>
          </p:nvPr>
        </p:nvSpPr>
        <p:spPr>
          <a:xfrm>
            <a:off x="826477" y="1277256"/>
            <a:ext cx="10527323" cy="5422481"/>
          </a:xfrm>
        </p:spPr>
        <p:txBody>
          <a:bodyPr>
            <a:normAutofit/>
          </a:bodyPr>
          <a:lstStyle/>
          <a:p>
            <a:pPr marR="0">
              <a:lnSpc>
                <a:spcPct val="150000"/>
              </a:lnSpc>
              <a:spcBef>
                <a:spcPts val="0"/>
              </a:spcBef>
              <a:spcAft>
                <a:spcPts val="800"/>
              </a:spcAft>
              <a:buFont typeface="Wingdings" panose="05000000000000000000" pitchFamily="2" charset="2"/>
              <a:buChar char="Ø"/>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The research aims to examine the features of trafficked individuals by snakehead gangs and their latest operational strategies in trafficking to inform enhanced investigation strategies for human trafficking</a:t>
            </a:r>
          </a:p>
          <a:p>
            <a:pPr marR="0">
              <a:lnSpc>
                <a:spcPct val="150000"/>
              </a:lnSpc>
              <a:spcBef>
                <a:spcPts val="0"/>
              </a:spcBef>
              <a:spcAft>
                <a:spcPts val="800"/>
              </a:spcAft>
              <a:buFont typeface="Wingdings" panose="05000000000000000000" pitchFamily="2" charset="2"/>
              <a:buChar char="Ø"/>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Human trafficking has continued to prevail in societies and countries through gangs such as snakehead gang due to lack of effective law enforcement initiatives, availability of victims, complex organization structures and factors that support </a:t>
            </a:r>
            <a:r>
              <a:rPr lang="en-US" sz="1400" dirty="0">
                <a:latin typeface="Times New Roman" panose="02020603050405020304" pitchFamily="18" charset="0"/>
                <a:ea typeface="Calibri" panose="020F0502020204030204" pitchFamily="34" charset="0"/>
                <a:cs typeface="Times New Roman" panose="02020603050405020304" pitchFamily="18" charset="0"/>
              </a:rPr>
              <a:t>the crime</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such as poverty</a:t>
            </a:r>
          </a:p>
          <a:p>
            <a:pPr marR="0">
              <a:lnSpc>
                <a:spcPct val="150000"/>
              </a:lnSpc>
              <a:spcBef>
                <a:spcPts val="0"/>
              </a:spcBef>
              <a:spcAft>
                <a:spcPts val="800"/>
              </a:spcAft>
              <a:buFont typeface="Wingdings" panose="05000000000000000000" pitchFamily="2" charset="2"/>
              <a:buChar char="Ø"/>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The literature review has concentrated on the background of </a:t>
            </a:r>
            <a:r>
              <a:rPr lang="en-US" sz="1400" dirty="0">
                <a:latin typeface="Times New Roman" panose="02020603050405020304" pitchFamily="18" charset="0"/>
                <a:ea typeface="Calibri" panose="020F0502020204030204" pitchFamily="34" charset="0"/>
                <a:cs typeface="Times New Roman" panose="02020603050405020304" pitchFamily="18" charset="0"/>
              </a:rPr>
              <a:t>the criminal activity</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how the snakehead gang are facilitating their operations and the impact on the society</a:t>
            </a:r>
          </a:p>
          <a:p>
            <a:pPr marR="0">
              <a:lnSpc>
                <a:spcPct val="150000"/>
              </a:lnSpc>
              <a:spcBef>
                <a:spcPts val="0"/>
              </a:spcBef>
              <a:spcAft>
                <a:spcPts val="800"/>
              </a:spcAft>
              <a:buFont typeface="Wingdings" panose="05000000000000000000" pitchFamily="2" charset="2"/>
              <a:buChar char="Ø"/>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Factors enhancing human trafficking includes poverty, unemployment rate, availability of vulnerable population and request for low-cost labor in western nations</a:t>
            </a:r>
          </a:p>
          <a:p>
            <a:pPr marR="0">
              <a:lnSpc>
                <a:spcPct val="150000"/>
              </a:lnSpc>
              <a:spcBef>
                <a:spcPts val="0"/>
              </a:spcBef>
              <a:spcAft>
                <a:spcPts val="800"/>
              </a:spcAft>
              <a:buFont typeface="Wingdings" panose="05000000000000000000" pitchFamily="2" charset="2"/>
              <a:buChar char="Ø"/>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Human trafficking comprises the utilization of force, lies, and intimidation to get several forms of labor or profitable sexual activities, hence the victims are influenced and instilled fear to avoid creating chaos in the destination country. The first policy was established in 2000 by U.N and is adopted by other countries slowly</a:t>
            </a:r>
          </a:p>
          <a:p>
            <a:pPr marR="0">
              <a:lnSpc>
                <a:spcPct val="150000"/>
              </a:lnSpc>
              <a:spcBef>
                <a:spcPts val="0"/>
              </a:spcBef>
              <a:spcAft>
                <a:spcPts val="800"/>
              </a:spcAft>
              <a:buFont typeface="Wingdings" panose="05000000000000000000" pitchFamily="2" charset="2"/>
              <a:buChar char="Ø"/>
            </a:pPr>
            <a:r>
              <a:rPr lang="en-US" sz="1400" dirty="0">
                <a:latin typeface="Times New Roman" panose="02020603050405020304" pitchFamily="18" charset="0"/>
                <a:ea typeface="Calibri" panose="020F0502020204030204" pitchFamily="34" charset="0"/>
                <a:cs typeface="Times New Roman" panose="02020603050405020304" pitchFamily="18" charset="0"/>
              </a:rPr>
              <a:t>Individuals transported</a:t>
            </a: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 are suffering in their destination, which can be changed through education, awareness and poverty eradication in the origin country. Cooperation with countries will also enhance the end of the crime as criminals are developing more ways to lure their victims</a:t>
            </a:r>
          </a:p>
          <a:p>
            <a:pPr>
              <a:lnSpc>
                <a:spcPct val="150000"/>
              </a:lnSpc>
            </a:pPr>
            <a:endParaRPr lang="en-US" sz="1400" dirty="0"/>
          </a:p>
        </p:txBody>
      </p:sp>
    </p:spTree>
    <p:extLst>
      <p:ext uri="{BB962C8B-B14F-4D97-AF65-F5344CB8AC3E}">
        <p14:creationId xmlns:p14="http://schemas.microsoft.com/office/powerpoint/2010/main" val="3552353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28EA8-E4DF-4DDC-8C93-4481FDB99C30}"/>
              </a:ext>
            </a:extLst>
          </p:cNvPr>
          <p:cNvSpPr>
            <a:spLocks noGrp="1"/>
          </p:cNvSpPr>
          <p:nvPr>
            <p:ph type="title"/>
          </p:nvPr>
        </p:nvSpPr>
        <p:spPr/>
        <p:txBody>
          <a:bodyPr/>
          <a:lstStyle/>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The Purpose of the Study</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E44D1A3-081D-423B-B7F2-7070F96D021B}"/>
              </a:ext>
            </a:extLst>
          </p:cNvPr>
          <p:cNvSpPr>
            <a:spLocks noGrp="1"/>
          </p:cNvSpPr>
          <p:nvPr>
            <p:ph idx="1"/>
          </p:nvPr>
        </p:nvSpPr>
        <p:spPr>
          <a:xfrm>
            <a:off x="677334" y="2160589"/>
            <a:ext cx="8596668" cy="4468811"/>
          </a:xfrm>
        </p:spPr>
        <p:txBody>
          <a:bodyPr>
            <a:noAutofit/>
          </a:bodyPr>
          <a:lstStyle/>
          <a:p>
            <a:pPr marR="0">
              <a:lnSpc>
                <a:spcPct val="16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This research aims to examine the characteristics of victims trafficked by snakehead gangs and their latest operational strategies in trafficking to inform enhanced investigation strategies for human trafficking</a:t>
            </a:r>
          </a:p>
          <a:p>
            <a:pPr marR="0">
              <a:lnSpc>
                <a:spcPct val="16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 following objectives will be attained:</a:t>
            </a:r>
          </a:p>
          <a:p>
            <a:pPr marL="0" marR="0" lvl="0" indent="0">
              <a:lnSpc>
                <a:spcPct val="16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Times New Roman" panose="02020603050405020304" pitchFamily="18" charset="0"/>
              </a:rPr>
              <a:t>	To examine the population targeted by criminals</a:t>
            </a:r>
          </a:p>
          <a:p>
            <a:pPr marL="0" marR="0" lvl="0" indent="0">
              <a:lnSpc>
                <a:spcPct val="16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Times New Roman" panose="02020603050405020304" pitchFamily="18" charset="0"/>
              </a:rPr>
              <a:t>	The strategies used by Snakehead gang</a:t>
            </a:r>
          </a:p>
          <a:p>
            <a:pPr marL="0" marR="0" lvl="0" indent="0">
              <a:lnSpc>
                <a:spcPct val="160000"/>
              </a:lnSpc>
              <a:spcBef>
                <a:spcPts val="0"/>
              </a:spcBef>
              <a:spcAft>
                <a:spcPts val="0"/>
              </a:spcAft>
              <a:buNone/>
            </a:pPr>
            <a:r>
              <a:rPr lang="en-US" dirty="0">
                <a:effectLst/>
                <a:latin typeface="Times New Roman" panose="02020603050405020304" pitchFamily="18" charset="0"/>
                <a:ea typeface="Calibri" panose="020F0502020204030204" pitchFamily="34" charset="0"/>
                <a:cs typeface="Times New Roman" panose="02020603050405020304" pitchFamily="18" charset="0"/>
              </a:rPr>
              <a:t>	Impacts of human trafficking</a:t>
            </a:r>
          </a:p>
          <a:p>
            <a:pPr marL="0" marR="0" lvl="0" indent="0">
              <a:lnSpc>
                <a:spcPct val="160000"/>
              </a:lnSpc>
              <a:spcBef>
                <a:spcPts val="0"/>
              </a:spcBef>
              <a:spcAft>
                <a:spcPts val="800"/>
              </a:spcAft>
              <a:buNone/>
            </a:pPr>
            <a:r>
              <a:rPr lang="en-US" dirty="0">
                <a:effectLst/>
                <a:latin typeface="Times New Roman" panose="02020603050405020304" pitchFamily="18" charset="0"/>
                <a:ea typeface="Calibri" panose="020F0502020204030204" pitchFamily="34" charset="0"/>
                <a:cs typeface="Times New Roman" panose="02020603050405020304" pitchFamily="18" charset="0"/>
              </a:rPr>
              <a:t>	To evaluate the measures and practices that will reduce or end human trafficking</a:t>
            </a:r>
          </a:p>
          <a:p>
            <a:pPr>
              <a:lnSpc>
                <a:spcPct val="160000"/>
              </a:lnSpc>
            </a:pPr>
            <a:endParaRPr lang="en-US" dirty="0"/>
          </a:p>
        </p:txBody>
      </p:sp>
    </p:spTree>
    <p:extLst>
      <p:ext uri="{BB962C8B-B14F-4D97-AF65-F5344CB8AC3E}">
        <p14:creationId xmlns:p14="http://schemas.microsoft.com/office/powerpoint/2010/main" val="23554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65F34-06AF-41D2-BB96-0230168CB291}"/>
              </a:ext>
            </a:extLst>
          </p:cNvPr>
          <p:cNvSpPr>
            <a:spLocks noGrp="1"/>
          </p:cNvSpPr>
          <p:nvPr>
            <p:ph type="title"/>
          </p:nvPr>
        </p:nvSpPr>
        <p:spPr/>
        <p:txBody>
          <a:bodyPr/>
          <a:lstStyle/>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Thesis Statement</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4CEF5B9-CC71-4A3E-B3D0-4B08A12B01D5}"/>
              </a:ext>
            </a:extLst>
          </p:cNvPr>
          <p:cNvSpPr>
            <a:spLocks noGrp="1"/>
          </p:cNvSpPr>
          <p:nvPr>
            <p:ph idx="1"/>
          </p:nvPr>
        </p:nvSpPr>
        <p:spPr/>
        <p:txBody>
          <a:bodyPr>
            <a:normAutofit fontScale="92500" lnSpcReduction="2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Human trafficking has continued to prevail in societies and countries through gangs such as snakehead gang due to lack of effective law enforcement initiatives, availability of victims, complex organization structures and factors that support human trafficking such as poverty</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What characteristics do victims have to make them target the gangs?</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Describing the reason behind ineffective law development to combat the crime</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Explaining the complex structure of the trafficking organization</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Illustrating the factors that lead to human trafficking</a:t>
            </a:r>
          </a:p>
          <a:p>
            <a:endParaRPr lang="en-US" dirty="0"/>
          </a:p>
        </p:txBody>
      </p:sp>
    </p:spTree>
    <p:extLst>
      <p:ext uri="{BB962C8B-B14F-4D97-AF65-F5344CB8AC3E}">
        <p14:creationId xmlns:p14="http://schemas.microsoft.com/office/powerpoint/2010/main" val="219241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29D7B-CB1C-4465-A0F8-9A791CFC020D}"/>
              </a:ext>
            </a:extLst>
          </p:cNvPr>
          <p:cNvSpPr>
            <a:spLocks noGrp="1"/>
          </p:cNvSpPr>
          <p:nvPr>
            <p:ph type="title"/>
          </p:nvPr>
        </p:nvSpPr>
        <p:spPr/>
        <p:txBody>
          <a:bodyPr/>
          <a:lstStyle/>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Research Questions</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3837665-B01E-48DC-8E5A-CCAC3748F8C0}"/>
              </a:ext>
            </a:extLst>
          </p:cNvPr>
          <p:cNvSpPr>
            <a:spLocks noGrp="1"/>
          </p:cNvSpPr>
          <p:nvPr>
            <p:ph idx="1"/>
          </p:nvPr>
        </p:nvSpPr>
        <p:spPr/>
        <p:txBody>
          <a:bodyPr>
            <a:normAutofit fontScale="85000" lnSpcReduction="10000"/>
          </a:bodyPr>
          <a:lstStyle/>
          <a:p>
            <a:pPr marL="342900" marR="0" lvl="0" indent="-342900">
              <a:lnSpc>
                <a:spcPct val="20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Which populations are a target to snakehead gang and are prone to be human trafficking victims?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What strategies does snakehead gang use to lure their targets?</a:t>
            </a:r>
          </a:p>
          <a:p>
            <a:pPr marL="342900" marR="0" lvl="0" indent="-342900">
              <a:lnSpc>
                <a:spcPct val="20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What impacts have the individuals involved in trafficking encountered in the snakehead gang?</a:t>
            </a:r>
          </a:p>
          <a:p>
            <a:pPr marL="342900" marR="0" lvl="0" indent="-342900">
              <a:lnSpc>
                <a:spcPct val="20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What are the strategies that are in place to combat human trafficking?</a:t>
            </a:r>
          </a:p>
          <a:p>
            <a:pPr marL="342900" marR="0" lvl="0" indent="-342900">
              <a:lnSpc>
                <a:spcPct val="200000"/>
              </a:lnSpc>
              <a:spcBef>
                <a:spcPts val="0"/>
              </a:spcBef>
              <a:spcAft>
                <a:spcPts val="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What are the characteristics features of snakehead and their history of operations to understand their current operations?</a:t>
            </a:r>
          </a:p>
          <a:p>
            <a:pPr marL="342900" marR="0" lvl="0" indent="-342900">
              <a:lnSpc>
                <a:spcPct val="200000"/>
              </a:lnSpc>
              <a:spcBef>
                <a:spcPts val="0"/>
              </a:spcBef>
              <a:spcAft>
                <a:spcPts val="800"/>
              </a:spcAft>
              <a:buFont typeface="Wingdings" panose="05000000000000000000"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Are diplomatic solutions to human trafficking enough to affect change?</a:t>
            </a:r>
          </a:p>
          <a:p>
            <a:endParaRPr lang="en-US" dirty="0"/>
          </a:p>
        </p:txBody>
      </p:sp>
    </p:spTree>
    <p:extLst>
      <p:ext uri="{BB962C8B-B14F-4D97-AF65-F5344CB8AC3E}">
        <p14:creationId xmlns:p14="http://schemas.microsoft.com/office/powerpoint/2010/main" val="2899168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C167A-29F7-473E-A910-3FD2F7EBE92D}"/>
              </a:ext>
            </a:extLst>
          </p:cNvPr>
          <p:cNvSpPr>
            <a:spLocks noGrp="1"/>
          </p:cNvSpPr>
          <p:nvPr>
            <p:ph type="title"/>
          </p:nvPr>
        </p:nvSpPr>
        <p:spPr/>
        <p:txBody>
          <a:bodyPr>
            <a:normAutofit/>
          </a:bodyPr>
          <a:lstStyle/>
          <a:p>
            <a:pPr algn="ctr"/>
            <a:r>
              <a:rPr lang="en-US" sz="3600" dirty="0">
                <a:effectLst/>
                <a:latin typeface="Times New Roman" panose="02020603050405020304" pitchFamily="18" charset="0"/>
                <a:ea typeface="Calibri" panose="020F0502020204030204" pitchFamily="34" charset="0"/>
              </a:rPr>
              <a:t>Summary of Review of Literature</a:t>
            </a:r>
            <a:endParaRPr lang="en-US" sz="3600" dirty="0"/>
          </a:p>
        </p:txBody>
      </p:sp>
      <p:sp>
        <p:nvSpPr>
          <p:cNvPr id="3" name="Content Placeholder 2">
            <a:extLst>
              <a:ext uri="{FF2B5EF4-FFF2-40B4-BE49-F238E27FC236}">
                <a16:creationId xmlns:a16="http://schemas.microsoft.com/office/drawing/2014/main" id="{32DC2685-82F4-4F36-9851-452A1587D130}"/>
              </a:ext>
            </a:extLst>
          </p:cNvPr>
          <p:cNvSpPr>
            <a:spLocks noGrp="1"/>
          </p:cNvSpPr>
          <p:nvPr>
            <p:ph idx="1"/>
          </p:nvPr>
        </p:nvSpPr>
        <p:spPr>
          <a:xfrm>
            <a:off x="838200" y="1422400"/>
            <a:ext cx="10515600" cy="5070475"/>
          </a:xfrm>
        </p:spPr>
        <p:txBody>
          <a:bodyPr>
            <a:normAutofit fontScale="70000" lnSpcReduction="20000"/>
          </a:bodyPr>
          <a:lstStyle/>
          <a:p>
            <a:pPr marR="0">
              <a:lnSpc>
                <a:spcPct val="200000"/>
              </a:lnSpc>
              <a:spcBef>
                <a:spcPts val="0"/>
              </a:spcBef>
              <a:spcAft>
                <a:spcPts val="800"/>
              </a:spcAft>
              <a:buFont typeface="Wingdings" panose="05000000000000000000" pitchFamily="2" charset="2"/>
              <a:buChar char="Ø"/>
              <a:tabLst>
                <a:tab pos="1085850" algn="l"/>
              </a:tabLs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Theme 1: Background to human trafficking by organizing crimes groups and Snakeheads and the effect of </a:t>
            </a:r>
            <a:r>
              <a:rPr lang="en-US" sz="2600" dirty="0">
                <a:latin typeface="Times New Roman" panose="02020603050405020304" pitchFamily="18" charset="0"/>
                <a:ea typeface="Calibri" panose="020F0502020204030204" pitchFamily="34" charset="0"/>
                <a:cs typeface="Times New Roman" panose="02020603050405020304" pitchFamily="18" charset="0"/>
              </a:rPr>
              <a:t>the crime in the society</a:t>
            </a: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tabLst>
                <a:tab pos="1085850" algn="l"/>
              </a:tabLst>
            </a:pPr>
            <a:r>
              <a:rPr lang="en-US" sz="2600" dirty="0">
                <a:latin typeface="Times New Roman" panose="02020603050405020304" pitchFamily="18" charset="0"/>
                <a:ea typeface="Calibri" panose="020F0502020204030204" pitchFamily="34" charset="0"/>
                <a:cs typeface="Times New Roman" panose="02020603050405020304" pitchFamily="18" charset="0"/>
              </a:rPr>
              <a:t>The crime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is categorized as </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global organized crimes had been identified as a priority threat to national crime (</a:t>
            </a:r>
            <a:r>
              <a:rPr lang="en-US" sz="2600" dirty="0" err="1">
                <a:effectLst/>
                <a:latin typeface="Times New Roman" panose="02020603050405020304" pitchFamily="18" charset="0"/>
                <a:ea typeface="Times New Roman" panose="02020603050405020304" pitchFamily="18" charset="0"/>
                <a:cs typeface="Times New Roman" panose="02020603050405020304" pitchFamily="18" charset="0"/>
              </a:rPr>
              <a:t>L'Hoiry</a:t>
            </a:r>
            <a:r>
              <a:rPr lang="en-US" sz="2600" dirty="0">
                <a:effectLst/>
                <a:latin typeface="Times New Roman" panose="02020603050405020304" pitchFamily="18" charset="0"/>
                <a:ea typeface="Times New Roman" panose="02020603050405020304" pitchFamily="18" charset="0"/>
                <a:cs typeface="Times New Roman" panose="02020603050405020304" pitchFamily="18" charset="0"/>
              </a:rPr>
              <a:t>, 2018)</a:t>
            </a:r>
            <a:endParaRPr lang="en-US" sz="2600" dirty="0">
              <a:latin typeface="Times New Roman" panose="02020603050405020304" pitchFamily="18" charset="0"/>
              <a:ea typeface="Times New Roman" panose="02020603050405020304" pitchFamily="18"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tabLst>
                <a:tab pos="1085850" algn="l"/>
              </a:tabLs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Most individuals affected in the crime are children and women (Nguyen &amp; Nguyen, 2018)</a:t>
            </a:r>
          </a:p>
          <a:p>
            <a:pPr marR="0">
              <a:lnSpc>
                <a:spcPct val="200000"/>
              </a:lnSpc>
              <a:spcBef>
                <a:spcPts val="0"/>
              </a:spcBef>
              <a:spcAft>
                <a:spcPts val="800"/>
              </a:spcAft>
              <a:buFont typeface="Wingdings" panose="05000000000000000000" pitchFamily="2" charset="2"/>
              <a:buChar char="Ø"/>
              <a:tabLst>
                <a:tab pos="1085850" algn="l"/>
              </a:tabLst>
            </a:pPr>
            <a:r>
              <a:rPr lang="en-US" sz="2600" dirty="0">
                <a:latin typeface="Times New Roman" panose="02020603050405020304" pitchFamily="18" charset="0"/>
                <a:ea typeface="Calibri" panose="020F0502020204030204" pitchFamily="34" charset="0"/>
                <a:cs typeface="Times New Roman" panose="02020603050405020304" pitchFamily="18" charset="0"/>
              </a:rPr>
              <a:t>Individuals and migrant trafficking are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enhancing due to utilizing the same paths and targeting the same population </a:t>
            </a:r>
          </a:p>
          <a:p>
            <a:pPr marR="0">
              <a:lnSpc>
                <a:spcPct val="200000"/>
              </a:lnSpc>
              <a:spcBef>
                <a:spcPts val="0"/>
              </a:spcBef>
              <a:spcAft>
                <a:spcPts val="800"/>
              </a:spcAft>
              <a:buFont typeface="Wingdings" panose="05000000000000000000" pitchFamily="2" charset="2"/>
              <a:buChar char="Ø"/>
              <a:tabLst>
                <a:tab pos="1085850" algn="l"/>
              </a:tabLst>
            </a:pP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The founder of the gang, Sister Ping started the operation by smuggling people to rich western countries (Thompson, 2003)</a:t>
            </a:r>
          </a:p>
          <a:p>
            <a:endParaRPr lang="en-US" dirty="0"/>
          </a:p>
        </p:txBody>
      </p:sp>
    </p:spTree>
    <p:extLst>
      <p:ext uri="{BB962C8B-B14F-4D97-AF65-F5344CB8AC3E}">
        <p14:creationId xmlns:p14="http://schemas.microsoft.com/office/powerpoint/2010/main" val="2104140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C4994-E0AC-430B-B496-0C7CF5274D83}"/>
              </a:ext>
            </a:extLst>
          </p:cNvPr>
          <p:cNvSpPr>
            <a:spLocks noGrp="1"/>
          </p:cNvSpPr>
          <p:nvPr>
            <p:ph type="title"/>
          </p:nvPr>
        </p:nvSpPr>
        <p:spPr/>
        <p:txBody>
          <a:bodyPr/>
          <a:lstStyle/>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Summary of Review of Literature</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1062A67-7432-4643-85BD-51B60948500B}"/>
              </a:ext>
            </a:extLst>
          </p:cNvPr>
          <p:cNvSpPr>
            <a:spLocks noGrp="1"/>
          </p:cNvSpPr>
          <p:nvPr>
            <p:ph idx="1"/>
          </p:nvPr>
        </p:nvSpPr>
        <p:spPr/>
        <p:txBody>
          <a:bodyPr>
            <a:normAutofit lnSpcReduction="10000"/>
          </a:bodyPr>
          <a:lstStyle/>
          <a:p>
            <a:pPr marR="0">
              <a:lnSpc>
                <a:spcPct val="200000"/>
              </a:lnSpc>
              <a:spcBef>
                <a:spcPts val="0"/>
              </a:spcBef>
              <a:spcAft>
                <a:spcPts val="0"/>
              </a:spcAft>
              <a:buFont typeface="Wingdings" panose="05000000000000000000" pitchFamily="2" charset="2"/>
              <a:buChar char="Ø"/>
            </a:pPr>
            <a:r>
              <a:rPr lang="en-US" sz="1800" dirty="0">
                <a:ln>
                  <a:noFill/>
                </a:ln>
                <a:solidFill>
                  <a:srgbClr val="000000"/>
                </a:solidFill>
                <a:effectLst/>
                <a:uFill>
                  <a:solidFill>
                    <a:srgbClr val="000000"/>
                  </a:solidFill>
                </a:uFill>
                <a:latin typeface="Times New Roman" panose="02020603050405020304" pitchFamily="18" charset="0"/>
                <a:ea typeface="Helvetica Neue"/>
                <a:cs typeface="Times New Roman" panose="02020603050405020304" pitchFamily="18" charset="0"/>
              </a:rPr>
              <a:t>Theme 2: Factors contributing to human trafficking by human traffickers especially snakehead</a:t>
            </a:r>
          </a:p>
          <a:p>
            <a:pPr marR="0">
              <a:lnSpc>
                <a:spcPct val="200000"/>
              </a:lnSpc>
              <a:spcBef>
                <a:spcPts val="0"/>
              </a:spcBef>
              <a:spcAft>
                <a:spcPts val="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Human trafficking is a profitable activity and is categorized as among the most rewarding criminal actions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Punam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2018)</a:t>
            </a:r>
          </a:p>
          <a:p>
            <a:pPr marR="0">
              <a:lnSpc>
                <a:spcPct val="200000"/>
              </a:lnSpc>
              <a:spcBef>
                <a:spcPts val="0"/>
              </a:spcBef>
              <a:spcAft>
                <a:spcPts val="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High demand for cheap labor in rich western countries (Rothman et al., 2017)</a:t>
            </a:r>
          </a:p>
          <a:p>
            <a:pPr marR="0">
              <a:lnSpc>
                <a:spcPct val="200000"/>
              </a:lnSpc>
              <a:spcBef>
                <a:spcPts val="0"/>
              </a:spcBef>
              <a:spcAft>
                <a:spcPts val="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Social and cultural practices that devalue women in society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Planitzer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&amp; Katona, 2017)</a:t>
            </a:r>
          </a:p>
          <a:p>
            <a:pPr marR="0">
              <a:lnSpc>
                <a:spcPct val="200000"/>
              </a:lnSpc>
              <a:spcBef>
                <a:spcPts val="0"/>
              </a:spcBef>
              <a:spcAft>
                <a:spcPts val="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Political uncertainty in a country-of-origin (British Columbia,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303339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4443C-BB2D-4F70-B5EF-754496B029F9}"/>
              </a:ext>
            </a:extLst>
          </p:cNvPr>
          <p:cNvSpPr>
            <a:spLocks noGrp="1"/>
          </p:cNvSpPr>
          <p:nvPr>
            <p:ph type="title"/>
          </p:nvPr>
        </p:nvSpPr>
        <p:spPr/>
        <p:txBody>
          <a:bodyPr/>
          <a:lstStyle/>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Summary of Review of Literature</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7B8101F-AB35-4CDA-AD9F-9CCAAE25E464}"/>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tabLst>
                <a:tab pos="10858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Theme 3: The characteristics of victims that are targets for snakeheads</a:t>
            </a:r>
          </a:p>
          <a:p>
            <a:pPr marR="0">
              <a:lnSpc>
                <a:spcPct val="200000"/>
              </a:lnSpc>
              <a:spcBef>
                <a:spcPts val="0"/>
              </a:spcBef>
              <a:spcAft>
                <a:spcPts val="800"/>
              </a:spcAft>
              <a:buFont typeface="Wingdings" panose="05000000000000000000" pitchFamily="2" charset="2"/>
              <a:buChar char="Ø"/>
              <a:tabLst>
                <a:tab pos="10858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Women are vulnerable and targeted by traffickers because of the increased demand for sex trafficking (Betz, 2009)</a:t>
            </a:r>
          </a:p>
          <a:p>
            <a:pPr marR="0">
              <a:lnSpc>
                <a:spcPct val="200000"/>
              </a:lnSpc>
              <a:spcBef>
                <a:spcPts val="0"/>
              </a:spcBef>
              <a:spcAft>
                <a:spcPts val="800"/>
              </a:spcAft>
              <a:buFont typeface="Wingdings" panose="05000000000000000000" pitchFamily="2" charset="2"/>
              <a:buChar char="Ø"/>
              <a:tabLst>
                <a:tab pos="10858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Language barriers in the country of origin (Lewis et al., 2018)</a:t>
            </a:r>
          </a:p>
          <a:p>
            <a:pPr marR="0">
              <a:lnSpc>
                <a:spcPct val="200000"/>
              </a:lnSpc>
              <a:spcBef>
                <a:spcPts val="0"/>
              </a:spcBef>
              <a:spcAft>
                <a:spcPts val="800"/>
              </a:spcAft>
              <a:buFont typeface="Wingdings" panose="05000000000000000000" pitchFamily="2" charset="2"/>
              <a:buChar char="Ø"/>
              <a:tabLst>
                <a:tab pos="10858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Victims are not often aware of the location being taken </a:t>
            </a:r>
          </a:p>
          <a:p>
            <a:endParaRPr lang="en-US" dirty="0"/>
          </a:p>
        </p:txBody>
      </p:sp>
    </p:spTree>
    <p:extLst>
      <p:ext uri="{BB962C8B-B14F-4D97-AF65-F5344CB8AC3E}">
        <p14:creationId xmlns:p14="http://schemas.microsoft.com/office/powerpoint/2010/main" val="2154283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4E6E1-8CB8-4CA5-AA35-8CD2E4FC8F22}"/>
              </a:ext>
            </a:extLst>
          </p:cNvPr>
          <p:cNvSpPr>
            <a:spLocks noGrp="1"/>
          </p:cNvSpPr>
          <p:nvPr>
            <p:ph type="title"/>
          </p:nvPr>
        </p:nvSpPr>
        <p:spPr/>
        <p:txBody>
          <a:bodyPr/>
          <a:lstStyle/>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Summary of Review of Literature</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80EF506-7F1C-4D70-961F-EBE5DCA8BDFA}"/>
              </a:ext>
            </a:extLst>
          </p:cNvPr>
          <p:cNvSpPr>
            <a:spLocks noGrp="1"/>
          </p:cNvSpPr>
          <p:nvPr>
            <p:ph idx="1"/>
          </p:nvPr>
        </p:nvSpPr>
        <p:spPr>
          <a:xfrm>
            <a:off x="838200" y="1117600"/>
            <a:ext cx="10515600" cy="5375275"/>
          </a:xfrm>
        </p:spPr>
        <p:txBody>
          <a:bodyPr>
            <a:normAutofit/>
          </a:bodyPr>
          <a:lstStyle/>
          <a:p>
            <a:pPr marR="0">
              <a:lnSpc>
                <a:spcPct val="200000"/>
              </a:lnSpc>
              <a:spcBef>
                <a:spcPts val="0"/>
              </a:spcBef>
              <a:spcAft>
                <a:spcPts val="0"/>
              </a:spcAft>
              <a:buFont typeface="Wingdings" panose="05000000000000000000" pitchFamily="2" charset="2"/>
              <a:buChar char="Ø"/>
            </a:pPr>
            <a:r>
              <a:rPr lang="en-US" sz="1800" dirty="0">
                <a:ln>
                  <a:noFill/>
                </a:ln>
                <a:solidFill>
                  <a:srgbClr val="000000"/>
                </a:solidFill>
                <a:effectLst/>
                <a:uFill>
                  <a:solidFill>
                    <a:srgbClr val="000000"/>
                  </a:solidFill>
                </a:uFill>
                <a:latin typeface="Times New Roman" panose="02020603050405020304" pitchFamily="18" charset="0"/>
                <a:ea typeface="Helvetica Neue"/>
                <a:cs typeface="Times New Roman" panose="02020603050405020304" pitchFamily="18" charset="0"/>
              </a:rPr>
              <a:t>Theme 4: Snakehead operations in undertaking human trafficking</a:t>
            </a:r>
          </a:p>
          <a:p>
            <a:pPr marR="0">
              <a:lnSpc>
                <a:spcPct val="200000"/>
              </a:lnSpc>
              <a:spcBef>
                <a:spcPts val="0"/>
              </a:spcBef>
              <a:spcAft>
                <a:spcPts val="0"/>
              </a:spcAft>
              <a:buFont typeface="Wingdings" panose="05000000000000000000" pitchFamily="2" charset="2"/>
              <a:buChar char="Ø"/>
            </a:pPr>
            <a:r>
              <a:rPr lang="en-US" sz="1800" dirty="0">
                <a:ln>
                  <a:noFill/>
                </a:ln>
                <a:solidFill>
                  <a:srgbClr val="000000"/>
                </a:solidFill>
                <a:effectLst/>
                <a:uFill>
                  <a:solidFill>
                    <a:srgbClr val="000000"/>
                  </a:solidFill>
                </a:uFill>
                <a:latin typeface="Times New Roman" panose="02020603050405020304" pitchFamily="18" charset="0"/>
                <a:ea typeface="Helvetica Neue"/>
                <a:cs typeface="Times New Roman" panose="02020603050405020304" pitchFamily="18" charset="0"/>
              </a:rPr>
              <a:t>The snakehead gang started their operation by smuggling women, children, and men from china to rich western countries including Australia and North America</a:t>
            </a:r>
          </a:p>
          <a:p>
            <a:pPr marL="342900" marR="0" lvl="0" indent="-342900">
              <a:lnSpc>
                <a:spcPct val="200000"/>
              </a:lnSpc>
              <a:spcBef>
                <a:spcPts val="0"/>
              </a:spcBef>
              <a:spcAft>
                <a:spcPts val="0"/>
              </a:spcAft>
              <a:buFont typeface="Wingdings" panose="05000000000000000000" pitchFamily="2" charset="2"/>
              <a:buChar char=""/>
            </a:pPr>
            <a:r>
              <a:rPr lang="en-US" sz="1800" dirty="0">
                <a:ln>
                  <a:noFill/>
                </a:ln>
                <a:solidFill>
                  <a:srgbClr val="000000"/>
                </a:solidFill>
                <a:effectLst/>
                <a:uFill>
                  <a:solidFill>
                    <a:srgbClr val="000000"/>
                  </a:solidFill>
                </a:uFill>
                <a:latin typeface="Times New Roman" panose="02020603050405020304" pitchFamily="18" charset="0"/>
                <a:ea typeface="Helvetica Neue"/>
                <a:cs typeface="Times New Roman" panose="02020603050405020304" pitchFamily="18" charset="0"/>
              </a:rPr>
              <a:t>The leader of the snakehead gang known as Sister Ping made millions of money through smuggling individuals (Thompson, 2003)</a:t>
            </a:r>
          </a:p>
          <a:p>
            <a:pPr marL="342900" marR="0" lvl="0" indent="-342900">
              <a:lnSpc>
                <a:spcPct val="200000"/>
              </a:lnSpc>
              <a:spcBef>
                <a:spcPts val="0"/>
              </a:spcBef>
              <a:spcAft>
                <a:spcPts val="0"/>
              </a:spcAft>
              <a:buFont typeface="Wingdings" panose="05000000000000000000" pitchFamily="2" charset="2"/>
              <a:buChar char=""/>
            </a:pPr>
            <a:r>
              <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Snakehead gang operations are complex and organized from the gathering of individuals to transportation (Kelso, 2001)</a:t>
            </a:r>
            <a:endParaRPr lang="en-US" sz="1800" dirty="0">
              <a:ln>
                <a:noFill/>
              </a:ln>
              <a:solidFill>
                <a:srgbClr val="000000"/>
              </a:solidFill>
              <a:effectLst/>
              <a:uFill>
                <a:solidFill>
                  <a:srgbClr val="000000"/>
                </a:solidFill>
              </a:uFill>
              <a:latin typeface="Times New Roman" panose="02020603050405020304" pitchFamily="18" charset="0"/>
              <a:ea typeface="Helvetica Neue"/>
              <a:cs typeface="Times New Roman" panose="02020603050405020304" pitchFamily="18" charset="0"/>
            </a:endParaRPr>
          </a:p>
          <a:p>
            <a:pPr marL="342900" marR="0" lvl="0" indent="-342900">
              <a:lnSpc>
                <a:spcPct val="200000"/>
              </a:lnSpc>
              <a:spcBef>
                <a:spcPts val="0"/>
              </a:spcBef>
              <a:spcAft>
                <a:spcPts val="0"/>
              </a:spcAft>
              <a:buFont typeface="Wingdings" panose="05000000000000000000" pitchFamily="2" charset="2"/>
              <a:buChar char=""/>
            </a:pPr>
            <a:r>
              <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The gang uses social media applications such as </a:t>
            </a:r>
            <a:r>
              <a:rPr lang="en-US" sz="1800" dirty="0" err="1">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MoMo</a:t>
            </a:r>
            <a:r>
              <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and WeChat to enhance their operations (You &amp; Robinson, 2019)</a:t>
            </a:r>
            <a:endParaRPr lang="en-US" sz="1800" dirty="0">
              <a:ln>
                <a:noFill/>
              </a:ln>
              <a:solidFill>
                <a:srgbClr val="000000"/>
              </a:solidFill>
              <a:effectLst/>
              <a:uFill>
                <a:solidFill>
                  <a:srgbClr val="000000"/>
                </a:solidFill>
              </a:uFill>
              <a:latin typeface="Times New Roman" panose="02020603050405020304" pitchFamily="18" charset="0"/>
              <a:ea typeface="Helvetica Neue"/>
              <a:cs typeface="Times New Roman" panose="02020603050405020304" pitchFamily="18" charset="0"/>
            </a:endParaRPr>
          </a:p>
          <a:p>
            <a:endParaRPr lang="en-US" dirty="0"/>
          </a:p>
        </p:txBody>
      </p:sp>
    </p:spTree>
    <p:extLst>
      <p:ext uri="{BB962C8B-B14F-4D97-AF65-F5344CB8AC3E}">
        <p14:creationId xmlns:p14="http://schemas.microsoft.com/office/powerpoint/2010/main" val="1931703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54549-6C6E-49F4-B3B6-A0F48DB715E9}"/>
              </a:ext>
            </a:extLst>
          </p:cNvPr>
          <p:cNvSpPr>
            <a:spLocks noGrp="1"/>
          </p:cNvSpPr>
          <p:nvPr>
            <p:ph type="title"/>
          </p:nvPr>
        </p:nvSpPr>
        <p:spPr/>
        <p:txBody>
          <a:bodyPr>
            <a:normAutofit fontScale="90000"/>
          </a:bodyPr>
          <a:lstStyle/>
          <a:p>
            <a:pPr algn="ctr"/>
            <a:r>
              <a:rPr lang="en-US" sz="3600" dirty="0">
                <a:ln>
                  <a:noFill/>
                </a:ln>
                <a:effectLst/>
                <a:uFill>
                  <a:solidFill>
                    <a:srgbClr val="000000"/>
                  </a:solidFill>
                </a:uFill>
                <a:latin typeface="Times New Roman" panose="02020603050405020304" pitchFamily="18" charset="0"/>
                <a:ea typeface="Helvetica Neue"/>
                <a:cs typeface="Times New Roman" panose="02020603050405020304" pitchFamily="18" charset="0"/>
              </a:rPr>
              <a:t>Theoretical Issues-Factors Contributing to the Problem</a:t>
            </a:r>
            <a:br>
              <a:rPr lang="en-US" sz="1800" dirty="0">
                <a:ln>
                  <a:noFill/>
                </a:ln>
                <a:effectLst/>
                <a:uFill>
                  <a:solidFill>
                    <a:srgbClr val="000000"/>
                  </a:solidFill>
                </a:uFill>
                <a:latin typeface="Times New Roman" panose="02020603050405020304" pitchFamily="18" charset="0"/>
                <a:ea typeface="Helvetica Neue"/>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B568A00-4E03-4A47-9A5F-F6724ABDE48D}"/>
              </a:ext>
            </a:extLst>
          </p:cNvPr>
          <p:cNvSpPr>
            <a:spLocks noGrp="1"/>
          </p:cNvSpPr>
          <p:nvPr>
            <p:ph idx="1"/>
          </p:nvPr>
        </p:nvSpPr>
        <p:spPr/>
        <p:txBody>
          <a:bodyPr>
            <a:normAutofit fontScale="92500" lnSpcReduction="20000"/>
          </a:bodyPr>
          <a:lstStyle/>
          <a:p>
            <a:pPr marR="0">
              <a:lnSpc>
                <a:spcPct val="200000"/>
              </a:lnSpc>
              <a:spcBef>
                <a:spcPts val="0"/>
              </a:spcBef>
              <a:spcAft>
                <a:spcPts val="0"/>
              </a:spcAft>
              <a:buFont typeface="Wingdings" panose="05000000000000000000" pitchFamily="2" charset="2"/>
              <a:buChar char="Ø"/>
            </a:pPr>
            <a:r>
              <a:rPr lang="en-US" sz="1800" dirty="0">
                <a:ln>
                  <a:noFill/>
                </a:ln>
                <a:solidFill>
                  <a:srgbClr val="000000"/>
                </a:solidFill>
                <a:effectLst/>
                <a:uFill>
                  <a:solidFill>
                    <a:srgbClr val="000000"/>
                  </a:solidFill>
                </a:uFill>
                <a:latin typeface="Times New Roman" panose="02020603050405020304" pitchFamily="18" charset="0"/>
                <a:ea typeface="Helvetica Neue"/>
                <a:cs typeface="Times New Roman" panose="02020603050405020304" pitchFamily="18" charset="0"/>
              </a:rPr>
              <a:t>Human trafficking is enhanced by both traffickers and victims (Jurek &amp; King, 2020)</a:t>
            </a:r>
          </a:p>
          <a:p>
            <a:pPr marR="0">
              <a:lnSpc>
                <a:spcPct val="200000"/>
              </a:lnSpc>
              <a:spcBef>
                <a:spcPts val="0"/>
              </a:spcBef>
              <a:spcAft>
                <a:spcPts val="0"/>
              </a:spcAft>
              <a:buFont typeface="Wingdings" panose="05000000000000000000" pitchFamily="2" charset="2"/>
              <a:buChar char="Ø"/>
            </a:pPr>
            <a:r>
              <a:rPr lang="en-US" sz="1800" dirty="0">
                <a:ln>
                  <a:noFill/>
                </a:ln>
                <a:solidFill>
                  <a:srgbClr val="000000"/>
                </a:solidFill>
                <a:effectLst/>
                <a:uFill>
                  <a:solidFill>
                    <a:srgbClr val="000000"/>
                  </a:solidFill>
                </a:uFill>
                <a:latin typeface="Times New Roman" panose="02020603050405020304" pitchFamily="18" charset="0"/>
                <a:ea typeface="Helvetica Neue"/>
                <a:cs typeface="Times New Roman" panose="02020603050405020304" pitchFamily="18" charset="0"/>
              </a:rPr>
              <a:t>Criminals of human trafficking use methods such as false aptitudes of a better life to apprentice their victims (</a:t>
            </a:r>
            <a:r>
              <a:rPr lang="en-US" sz="1800" dirty="0" err="1">
                <a:ln>
                  <a:noFill/>
                </a:ln>
                <a:solidFill>
                  <a:srgbClr val="000000"/>
                </a:solidFill>
                <a:effectLst/>
                <a:uFill>
                  <a:solidFill>
                    <a:srgbClr val="000000"/>
                  </a:solidFill>
                </a:uFill>
                <a:latin typeface="Times New Roman" panose="02020603050405020304" pitchFamily="18" charset="0"/>
                <a:ea typeface="Helvetica Neue"/>
                <a:cs typeface="Times New Roman" panose="02020603050405020304" pitchFamily="18" charset="0"/>
              </a:rPr>
              <a:t>Punam</a:t>
            </a:r>
            <a:r>
              <a:rPr lang="en-US" sz="1800" dirty="0">
                <a:ln>
                  <a:noFill/>
                </a:ln>
                <a:solidFill>
                  <a:srgbClr val="000000"/>
                </a:solidFill>
                <a:effectLst/>
                <a:uFill>
                  <a:solidFill>
                    <a:srgbClr val="000000"/>
                  </a:solidFill>
                </a:uFill>
                <a:latin typeface="Times New Roman" panose="02020603050405020304" pitchFamily="18" charset="0"/>
                <a:ea typeface="Helvetica Neue"/>
                <a:cs typeface="Times New Roman" panose="02020603050405020304" pitchFamily="18" charset="0"/>
              </a:rPr>
              <a:t>, 2018)</a:t>
            </a:r>
          </a:p>
          <a:p>
            <a:pPr marR="0">
              <a:lnSpc>
                <a:spcPct val="200000"/>
              </a:lnSpc>
              <a:spcBef>
                <a:spcPts val="0"/>
              </a:spcBef>
              <a:spcAft>
                <a:spcPts val="0"/>
              </a:spcAft>
              <a:buFont typeface="Wingdings" panose="05000000000000000000" pitchFamily="2" charset="2"/>
              <a:buChar char="Ø"/>
            </a:pP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Human trafficking is an organized scheme</a:t>
            </a:r>
          </a:p>
          <a:p>
            <a:pPr marR="0">
              <a:lnSpc>
                <a:spcPct val="200000"/>
              </a:lnSpc>
              <a:spcBef>
                <a:spcPts val="0"/>
              </a:spcBef>
              <a:spcAft>
                <a:spcPts val="0"/>
              </a:spcAft>
              <a:buFont typeface="Wingdings" panose="05000000000000000000" pitchFamily="2" charset="2"/>
              <a:buChar char="Ø"/>
            </a:pP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Human trafficking facilitates other crimes such as money laundering</a:t>
            </a:r>
          </a:p>
          <a:p>
            <a:pPr marR="0">
              <a:lnSpc>
                <a:spcPct val="200000"/>
              </a:lnSpc>
              <a:spcBef>
                <a:spcPts val="0"/>
              </a:spcBef>
              <a:spcAft>
                <a:spcPts val="0"/>
              </a:spcAft>
              <a:buFont typeface="Wingdings" panose="05000000000000000000" pitchFamily="2" charset="2"/>
              <a:buChar char="Ø"/>
            </a:pP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Increased request for low-cost labor in rich western states (Rothman et al., 2017)</a:t>
            </a:r>
          </a:p>
          <a:p>
            <a:pPr marR="0">
              <a:lnSpc>
                <a:spcPct val="200000"/>
              </a:lnSpc>
              <a:spcBef>
                <a:spcPts val="0"/>
              </a:spcBef>
              <a:spcAft>
                <a:spcPts val="0"/>
              </a:spcAft>
              <a:buFont typeface="Wingdings" panose="05000000000000000000" pitchFamily="2" charset="2"/>
              <a:buChar char="Ø"/>
            </a:pP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Lack of </a:t>
            </a:r>
            <a:r>
              <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individuals</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rights for the vulnerable population in origin country (</a:t>
            </a:r>
            <a:r>
              <a:rPr lang="en-US" sz="1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Planitzer</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&amp; Katona, 2017)</a:t>
            </a:r>
          </a:p>
          <a:p>
            <a:endParaRPr lang="en-US" dirty="0"/>
          </a:p>
        </p:txBody>
      </p:sp>
    </p:spTree>
    <p:extLst>
      <p:ext uri="{BB962C8B-B14F-4D97-AF65-F5344CB8AC3E}">
        <p14:creationId xmlns:p14="http://schemas.microsoft.com/office/powerpoint/2010/main" val="339037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3D8EB-2274-45AD-AA56-FD481ECF08D8}"/>
              </a:ext>
            </a:extLst>
          </p:cNvPr>
          <p:cNvSpPr>
            <a:spLocks noGrp="1"/>
          </p:cNvSpPr>
          <p:nvPr>
            <p:ph type="title"/>
          </p:nvPr>
        </p:nvSpPr>
        <p:spPr/>
        <p:txBody>
          <a:bodyPr/>
          <a:lstStyle/>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Findings and Discussions</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DBEE289-FF63-498B-81DD-9DB6453F8B19}"/>
              </a:ext>
            </a:extLst>
          </p:cNvPr>
          <p:cNvSpPr>
            <a:spLocks noGrp="1"/>
          </p:cNvSpPr>
          <p:nvPr>
            <p:ph idx="1"/>
          </p:nvPr>
        </p:nvSpPr>
        <p:spPr/>
        <p:txBody>
          <a:bodyPr>
            <a:normAutofit fontScale="85000" lnSpcReduction="2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Human trafficking comprises the utilization of force, lies, and intimidation to get several forms of labor or profitable sexual activities (Department of Homeland Security,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a:t>
            </a:r>
            <a:r>
              <a:rPr lang="en-US" dirty="0">
                <a:latin typeface="Times New Roman" panose="02020603050405020304" pitchFamily="18" charset="0"/>
                <a:ea typeface="Calibri" panose="020F0502020204030204" pitchFamily="34" charset="0"/>
                <a:cs typeface="Times New Roman" panose="02020603050405020304" pitchFamily="18" charset="0"/>
              </a:rPr>
              <a:t>United States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has </a:t>
            </a:r>
            <a:r>
              <a:rPr lang="en-US" dirty="0">
                <a:latin typeface="Times New Roman" panose="02020603050405020304" pitchFamily="18" charset="0"/>
                <a:ea typeface="Calibri" panose="020F0502020204030204" pitchFamily="34" charset="0"/>
                <a:cs typeface="Times New Roman" panose="02020603050405020304" pitchFamily="18" charset="0"/>
              </a:rPr>
              <a:t>been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dealing with an issue of illegal immigrants and forgets human trafficking until 2000 (Zhang, 2007)</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perpetrators may utilize violence, false assurance, manipulation to trap victims into trafficking conditions (Lewis et al., 2018)</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victims at their destination have fear of both law implementers and criminals hence no option but to stay</a:t>
            </a:r>
          </a:p>
          <a:p>
            <a:endParaRPr lang="en-US" dirty="0"/>
          </a:p>
        </p:txBody>
      </p:sp>
    </p:spTree>
    <p:extLst>
      <p:ext uri="{BB962C8B-B14F-4D97-AF65-F5344CB8AC3E}">
        <p14:creationId xmlns:p14="http://schemas.microsoft.com/office/powerpoint/2010/main" val="3553376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1E808-E9F5-4035-824D-66E9A3747174}"/>
              </a:ext>
            </a:extLst>
          </p:cNvPr>
          <p:cNvSpPr>
            <a:spLocks noGrp="1"/>
          </p:cNvSpPr>
          <p:nvPr>
            <p:ph type="title"/>
          </p:nvPr>
        </p:nvSpPr>
        <p:spPr/>
        <p:txBody>
          <a:bodyPr/>
          <a:lstStyle/>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Existing Policies</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A9C0A88-F0BD-4BDF-A3D6-E9B0BE7DCA48}"/>
              </a:ext>
            </a:extLst>
          </p:cNvPr>
          <p:cNvSpPr>
            <a:spLocks noGrp="1"/>
          </p:cNvSpPr>
          <p:nvPr>
            <p:ph idx="1"/>
          </p:nvPr>
        </p:nvSpPr>
        <p:spPr>
          <a:xfrm>
            <a:off x="820615" y="1930400"/>
            <a:ext cx="10515600" cy="5283200"/>
          </a:xfrm>
        </p:spPr>
        <p:txBody>
          <a:bodyPr>
            <a:normAutofit fontScale="85000" lnSpcReduction="1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realization of prevention measures began in the year two thousand when the U.N General Assembly acquired the agreement to fight TO.C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DiRienzo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2018)</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State legislatures have been involved in developing policies that forbid human trafficking since 2000 (Farrell et al., 2019)</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are laws enforcement authority and administration challenges regarding deterrence and regulations of the crime and the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defence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of </a:t>
            </a:r>
            <a:r>
              <a:rPr lang="en-US" dirty="0">
                <a:latin typeface="Times New Roman" panose="02020603050405020304" pitchFamily="18" charset="0"/>
                <a:ea typeface="Calibri" panose="020F0502020204030204" pitchFamily="34" charset="0"/>
                <a:cs typeface="Times New Roman" panose="02020603050405020304" pitchFamily="18" charset="0"/>
              </a:rPr>
              <a:t>affected individuals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Dandurand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2017)</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had developed the initiative of anti-trafficking drive</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G8 nations including US, UK, Canada and Japan uses sophisticated technology to deal with criminals (Farrell et al., 2019)</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 N conventions established in 2000 to stop, defeat and discipline criminals of </a:t>
            </a:r>
            <a:r>
              <a:rPr lang="en-US" sz="1800">
                <a:effectLst/>
                <a:latin typeface="Times New Roman" panose="02020603050405020304" pitchFamily="18" charset="0"/>
                <a:ea typeface="Calibri" panose="020F0502020204030204" pitchFamily="34" charset="0"/>
                <a:cs typeface="Times New Roman" panose="02020603050405020304" pitchFamily="18" charset="0"/>
              </a:rPr>
              <a:t>human </a:t>
            </a:r>
            <a:r>
              <a:rPr lang="en-US">
                <a:latin typeface="Times New Roman" panose="02020603050405020304" pitchFamily="18" charset="0"/>
                <a:ea typeface="Calibri" panose="020F0502020204030204" pitchFamily="34" charset="0"/>
                <a:cs typeface="Times New Roman" panose="02020603050405020304" pitchFamily="18" charset="0"/>
              </a:rPr>
              <a:t>smuggling</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90576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24C64-F8E5-44B9-B1CA-09F735E25461}"/>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Conclusions </a:t>
            </a:r>
          </a:p>
        </p:txBody>
      </p:sp>
      <p:sp>
        <p:nvSpPr>
          <p:cNvPr id="3" name="Content Placeholder 2">
            <a:extLst>
              <a:ext uri="{FF2B5EF4-FFF2-40B4-BE49-F238E27FC236}">
                <a16:creationId xmlns:a16="http://schemas.microsoft.com/office/drawing/2014/main" id="{0C560B3A-3B0E-4FD4-8FBC-DC45D42D9D39}"/>
              </a:ext>
            </a:extLst>
          </p:cNvPr>
          <p:cNvSpPr>
            <a:spLocks noGrp="1"/>
          </p:cNvSpPr>
          <p:nvPr>
            <p:ph idx="1"/>
          </p:nvPr>
        </p:nvSpPr>
        <p:spPr/>
        <p:txBody>
          <a:bodyPr>
            <a:normAutofit fontScale="77500" lnSpcReduction="2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Human trafficking activities are a multi-billion-dollar activity which includes smuggling individuals both willing and those who are forced to move to other countries</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snakehead gang operated for more than twenty years before their leader was captured and detained</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Many states are adopting the anti-trafficking strategy and have realized human poses a great threat to human rights</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Human trafficking continues to thrive due to the complex scheme and organization in different countries</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Snakehead gang uses technological tools to lire their victims such as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MoMo</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incorporation of the International Criminal Court will help in the investigation and an end to the crime</a:t>
            </a:r>
          </a:p>
          <a:p>
            <a:endParaRPr lang="en-US" dirty="0"/>
          </a:p>
        </p:txBody>
      </p:sp>
    </p:spTree>
    <p:extLst>
      <p:ext uri="{BB962C8B-B14F-4D97-AF65-F5344CB8AC3E}">
        <p14:creationId xmlns:p14="http://schemas.microsoft.com/office/powerpoint/2010/main" val="4139388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83813-788D-4E7A-9F7C-B787AE60AB6F}"/>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Recommendations </a:t>
            </a:r>
          </a:p>
        </p:txBody>
      </p:sp>
      <p:sp>
        <p:nvSpPr>
          <p:cNvPr id="3" name="Content Placeholder 2">
            <a:extLst>
              <a:ext uri="{FF2B5EF4-FFF2-40B4-BE49-F238E27FC236}">
                <a16:creationId xmlns:a16="http://schemas.microsoft.com/office/drawing/2014/main" id="{B8F16D05-C57C-4B68-A888-C15B19A76DC4}"/>
              </a:ext>
            </a:extLst>
          </p:cNvPr>
          <p:cNvSpPr>
            <a:spLocks noGrp="1"/>
          </p:cNvSpPr>
          <p:nvPr>
            <p:ph idx="1"/>
          </p:nvPr>
        </p:nvSpPr>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Making the public aware of the dangers of human trafficking</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Improve coordination and cooperation among countries</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Enhance the capacity of law enforcement agencies and legislatures</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Progress gender equality and edification of individuals on cultural values that ignore human trafficking</a:t>
            </a:r>
          </a:p>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Eradicate poverty and unemployment</a:t>
            </a:r>
          </a:p>
          <a:p>
            <a:endParaRPr lang="en-US" dirty="0"/>
          </a:p>
        </p:txBody>
      </p:sp>
    </p:spTree>
    <p:extLst>
      <p:ext uri="{BB962C8B-B14F-4D97-AF65-F5344CB8AC3E}">
        <p14:creationId xmlns:p14="http://schemas.microsoft.com/office/powerpoint/2010/main" val="3846029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25BFA-EF6F-4AFE-8F1F-63EBA298C951}"/>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id="{29C35380-46CC-4219-95A3-D0132A3CBC53}"/>
              </a:ext>
            </a:extLst>
          </p:cNvPr>
          <p:cNvSpPr>
            <a:spLocks noGrp="1"/>
          </p:cNvSpPr>
          <p:nvPr>
            <p:ph idx="1"/>
          </p:nvPr>
        </p:nvSpPr>
        <p:spPr/>
        <p:txBody>
          <a:bodyPr>
            <a:normAutofit fontScale="85000" lnSpcReduction="20000"/>
          </a:bodyPr>
          <a:lstStyle/>
          <a:p>
            <a:pPr marL="0" marR="0" indent="0">
              <a:lnSpc>
                <a:spcPct val="200000"/>
              </a:lnSpc>
              <a:spcBef>
                <a:spcPts val="0"/>
              </a:spcBef>
              <a:spcAft>
                <a:spcPts val="0"/>
              </a:spcAft>
              <a:buNone/>
            </a:pPr>
            <a:r>
              <a:rPr lang="en-US" sz="1800" u="sng"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rPr>
              <a:t>B</a:t>
            </a:r>
            <a:r>
              <a:rPr lang="de-DE"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rPr>
              <a:t>etz, D. L. (2009).</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rPr>
              <a:t> </a:t>
            </a:r>
            <a:r>
              <a:rPr lang="en-US"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rPr>
              <a:t>Human trafficking in Southeast Asia: Causes and policy implications</a:t>
            </a:r>
            <a:r>
              <a:rPr lang="de-DE"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rPr>
              <a:t>. NAVAL 	POSTGRADUATE SCHOOL MONTEREY CA.</a:t>
            </a:r>
            <a:endPar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457200" marR="0" indent="-457200">
              <a:lnSpc>
                <a:spcPct val="200000"/>
              </a:lnSpc>
              <a:spcBef>
                <a:spcPts val="0"/>
              </a:spcBef>
              <a:spcAft>
                <a:spcPts val="0"/>
              </a:spcAft>
              <a:buNone/>
            </a:pPr>
            <a:r>
              <a:rPr lang="en-US" sz="1800" dirty="0" err="1">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rPr>
              <a:t>BritishColumbia</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rPr>
              <a:t>. (n .d) What makes Someone Vulnerable to Human Trafficking? </a:t>
            </a:r>
            <a:r>
              <a:rPr lang="en-US" sz="1800" u="sng" dirty="0">
                <a:ln>
                  <a:noFill/>
                </a:ln>
                <a:solidFill>
                  <a:srgbClr val="000000"/>
                </a:solidFill>
                <a:effectLst/>
                <a:uFill>
                  <a:solidFill>
                    <a:srgbClr val="0000FF"/>
                  </a:solidFill>
                </a:uFill>
                <a:latin typeface="Times New Roman" panose="02020603050405020304" pitchFamily="18" charset="0"/>
                <a:ea typeface="Times New Roman" panose="02020603050405020304" pitchFamily="18" charset="0"/>
                <a:hlinkClick r:id="rId2"/>
              </a:rPr>
              <a:t>https://www2.gov.bc.ca/gov/content/justice/criminal-justice/victims-of-crime/human-trafficking/human-trafficking-training/module-1/vulnerabilities</a:t>
            </a:r>
            <a:endPar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0" marR="0" indent="0">
              <a:lnSpc>
                <a:spcPct val="200000"/>
              </a:lnSpc>
              <a:spcBef>
                <a:spcPts val="0"/>
              </a:spcBef>
              <a:spcAft>
                <a:spcPts val="0"/>
              </a:spcAft>
              <a:buNone/>
            </a:pPr>
            <a:r>
              <a:rPr lang="it-IT"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rPr>
              <a:t>Dandurand,</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rPr>
              <a:t> Y. (2017). Human trafficking and police governance. </a:t>
            </a:r>
            <a:r>
              <a:rPr lang="en-US"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rPr>
              <a:t>Police Practice and Research</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rPr>
              <a:t>, </a:t>
            </a:r>
            <a:r>
              <a:rPr lang="en-US"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rPr>
              <a:t>18</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rPr>
              <a:t>(3), 322-	336. </a:t>
            </a:r>
            <a:r>
              <a:rPr lang="en-US" sz="1800" u="sng" dirty="0">
                <a:ln>
                  <a:noFill/>
                </a:ln>
                <a:solidFill>
                  <a:srgbClr val="000000"/>
                </a:solidFill>
                <a:effectLst/>
                <a:uFill>
                  <a:solidFill>
                    <a:srgbClr val="0000FF"/>
                  </a:solidFill>
                </a:uFill>
                <a:latin typeface="Times New Roman" panose="02020603050405020304" pitchFamily="18" charset="0"/>
                <a:ea typeface="Times New Roman" panose="02020603050405020304" pitchFamily="18" charset="0"/>
                <a:hlinkClick r:id="rId3"/>
              </a:rPr>
              <a:t>https://doi.org/10.1080/15614263.2017.1291599</a:t>
            </a:r>
            <a:endPar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pPr marL="457200" marR="0" indent="-457200">
              <a:lnSpc>
                <a:spcPct val="200000"/>
              </a:lnSpc>
              <a:spcBef>
                <a:spcPts val="0"/>
              </a:spcBef>
              <a:spcAft>
                <a:spcPts val="0"/>
              </a:spcAft>
              <a:buNone/>
            </a:pPr>
            <a:r>
              <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rPr>
              <a:t>Department of Homeland Security (n. d). What is Human Trafficking? </a:t>
            </a:r>
            <a:r>
              <a:rPr lang="en-US" sz="1800" u="sng" dirty="0">
                <a:ln>
                  <a:noFill/>
                </a:ln>
                <a:solidFill>
                  <a:srgbClr val="000000"/>
                </a:solidFill>
                <a:effectLst/>
                <a:uFill>
                  <a:solidFill>
                    <a:srgbClr val="0000FF"/>
                  </a:solidFill>
                </a:uFill>
                <a:latin typeface="Times New Roman" panose="02020603050405020304" pitchFamily="18" charset="0"/>
                <a:ea typeface="Times New Roman" panose="02020603050405020304" pitchFamily="18" charset="0"/>
                <a:hlinkClick r:id="rId4"/>
              </a:rPr>
              <a:t>https://www.dhs.gov/blue-campaign/what-human-trafficking</a:t>
            </a:r>
            <a:endPar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554572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8B86C-6910-4A8A-A291-BAB181723952}"/>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References cont.</a:t>
            </a:r>
          </a:p>
        </p:txBody>
      </p:sp>
      <p:sp>
        <p:nvSpPr>
          <p:cNvPr id="3" name="Content Placeholder 2">
            <a:extLst>
              <a:ext uri="{FF2B5EF4-FFF2-40B4-BE49-F238E27FC236}">
                <a16:creationId xmlns:a16="http://schemas.microsoft.com/office/drawing/2014/main" id="{FDBA4186-A7BA-4E50-B227-4F31BE915B1C}"/>
              </a:ext>
            </a:extLst>
          </p:cNvPr>
          <p:cNvSpPr>
            <a:spLocks noGrp="1"/>
          </p:cNvSpPr>
          <p:nvPr>
            <p:ph idx="1"/>
          </p:nvPr>
        </p:nvSpPr>
        <p:spPr/>
        <p:txBody>
          <a:bodyPr>
            <a:normAutofit fontScale="92500" lnSpcReduction="20000"/>
          </a:bodyPr>
          <a:lstStyle/>
          <a:p>
            <a:pPr marL="457200" marR="0" indent="-457200">
              <a:lnSpc>
                <a:spcPct val="200000"/>
              </a:lnSpc>
              <a:spcBef>
                <a:spcPts val="0"/>
              </a:spcBef>
              <a:spcAft>
                <a:spcPts val="0"/>
              </a:spcAft>
              <a:buNone/>
            </a:pPr>
            <a:r>
              <a:rPr lang="en-US" sz="1800" dirty="0" err="1">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DiRienzo</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C. (2018). Compliance with anti-human trafficking policies: the mediating effect of corruption. </a:t>
            </a:r>
            <a:r>
              <a:rPr lang="en-US"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Crime, Law and Social Change</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70</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(5), 525-541. </a:t>
            </a:r>
            <a:r>
              <a:rPr lang="en-US" sz="1800" u="sng" dirty="0">
                <a:ln>
                  <a:noFill/>
                </a:ln>
                <a:solidFill>
                  <a:srgbClr val="000000"/>
                </a:solidFill>
                <a:effectLst/>
                <a:uFill>
                  <a:solidFill>
                    <a:srgbClr val="0000FF"/>
                  </a:solidFill>
                </a:uFill>
                <a:latin typeface="Times New Roman" panose="02020603050405020304" pitchFamily="18" charset="0"/>
                <a:ea typeface="Times New Roman" panose="02020603050405020304" pitchFamily="18" charset="0"/>
                <a:cs typeface="Times New Roman" panose="02020603050405020304" pitchFamily="18" charset="0"/>
                <a:hlinkClick r:id="rId2"/>
              </a:rPr>
              <a:t>https://doi.org/10.1007/s10611-018-9780-0</a:t>
            </a:r>
            <a:endPar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200000"/>
              </a:lnSpc>
              <a:spcBef>
                <a:spcPts val="0"/>
              </a:spcBef>
              <a:spcAft>
                <a:spcPts val="0"/>
              </a:spcAft>
              <a:buNone/>
            </a:pP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Farrell, A., </a:t>
            </a:r>
            <a:r>
              <a:rPr lang="en-US" sz="1800" dirty="0" err="1">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Bouch</a:t>
            </a:r>
            <a:r>
              <a:rPr lang="fr-FR"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é</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V., &amp; Wolfe, D. (2019). Assessing the Impact of State Human Trafficking 	Legislation on Criminal Justice System Outcomes. </a:t>
            </a:r>
            <a:r>
              <a:rPr lang="en-US"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Law &amp; Policy</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41</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 174-197. 	</a:t>
            </a:r>
            <a:r>
              <a:rPr lang="en-US" sz="1800" b="1" u="sng" dirty="0">
                <a:ln>
                  <a:noFill/>
                </a:ln>
                <a:solidFill>
                  <a:srgbClr val="000000"/>
                </a:solidFill>
                <a:effectLst/>
                <a:uFill>
                  <a:solidFill>
                    <a:srgbClr val="005274"/>
                  </a:solidFill>
                </a:uFill>
                <a:latin typeface="Times New Roman" panose="02020603050405020304" pitchFamily="18" charset="0"/>
                <a:ea typeface="Times New Roman" panose="02020603050405020304" pitchFamily="18" charset="0"/>
                <a:cs typeface="Times New Roman" panose="02020603050405020304" pitchFamily="18" charset="0"/>
                <a:hlinkClick r:id="rId3"/>
              </a:rPr>
              <a:t>https://doi.org/10.1111/lapo.12124</a:t>
            </a:r>
            <a:endPar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457200" marR="0" indent="-457200">
              <a:lnSpc>
                <a:spcPct val="200000"/>
              </a:lnSpc>
              <a:spcBef>
                <a:spcPts val="0"/>
              </a:spcBef>
              <a:spcAft>
                <a:spcPts val="0"/>
              </a:spcAft>
              <a:buNone/>
            </a:pPr>
            <a:r>
              <a:rPr lang="en-US"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Greenbaum, J., </a:t>
            </a:r>
            <a:r>
              <a:rPr lang="en-US" sz="1800" dirty="0" err="1">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Bodrick</a:t>
            </a:r>
            <a:r>
              <a:rPr lang="en-US"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 N., &amp; Committee on Child Abuse and Neglect. (2017). Global human trafficking and child victimization. </a:t>
            </a:r>
            <a:r>
              <a:rPr lang="en-US" sz="1800" i="1"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Pediatrics</a:t>
            </a:r>
            <a:r>
              <a:rPr lang="de-DE"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a:t>
            </a:r>
            <a:r>
              <a:rPr lang="en-US"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 </a:t>
            </a:r>
            <a:r>
              <a:rPr lang="de-DE" sz="1800" i="1"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140</a:t>
            </a:r>
            <a:r>
              <a:rPr lang="de-DE"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(6).</a:t>
            </a:r>
            <a:endParaRPr lang="en-US" sz="1800" dirty="0">
              <a:ln>
                <a:noFill/>
              </a:ln>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endParaRPr>
          </a:p>
          <a:p>
            <a:endParaRPr lang="en-US" dirty="0"/>
          </a:p>
        </p:txBody>
      </p:sp>
    </p:spTree>
    <p:extLst>
      <p:ext uri="{BB962C8B-B14F-4D97-AF65-F5344CB8AC3E}">
        <p14:creationId xmlns:p14="http://schemas.microsoft.com/office/powerpoint/2010/main" val="1905451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88612-A9AB-4252-8F19-5DF7A27113A5}"/>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References Cont.</a:t>
            </a:r>
          </a:p>
        </p:txBody>
      </p:sp>
      <p:sp>
        <p:nvSpPr>
          <p:cNvPr id="3" name="Content Placeholder 2">
            <a:extLst>
              <a:ext uri="{FF2B5EF4-FFF2-40B4-BE49-F238E27FC236}">
                <a16:creationId xmlns:a16="http://schemas.microsoft.com/office/drawing/2014/main" id="{4F5D989B-E1E4-4BFE-89A1-774B76DB3E5F}"/>
              </a:ext>
            </a:extLst>
          </p:cNvPr>
          <p:cNvSpPr>
            <a:spLocks noGrp="1"/>
          </p:cNvSpPr>
          <p:nvPr>
            <p:ph idx="1"/>
          </p:nvPr>
        </p:nvSpPr>
        <p:spPr/>
        <p:txBody>
          <a:bodyPr>
            <a:normAutofit fontScale="92500"/>
          </a:bodyPr>
          <a:lstStyle/>
          <a:p>
            <a:pPr marL="0" marR="0" indent="0">
              <a:lnSpc>
                <a:spcPct val="200000"/>
              </a:lnSpc>
              <a:spcBef>
                <a:spcPts val="0"/>
              </a:spcBef>
              <a:spcAft>
                <a:spcPts val="0"/>
              </a:spcAft>
              <a:buNone/>
            </a:pPr>
            <a:r>
              <a:rPr lang="en-US" sz="1800" u="sng"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Jurek, A. L., &amp; King</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W. R. (2020). Structural responses to gendered social problems: police 	agency adaptations to human trafficking. </a:t>
            </a:r>
            <a:r>
              <a:rPr lang="fr-FR"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Police </a:t>
            </a:r>
            <a:r>
              <a:rPr lang="fr-FR" sz="1800" i="1" dirty="0" err="1">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quarterly</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23</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 25-54.</a:t>
            </a:r>
            <a:endPar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200000"/>
              </a:lnSpc>
              <a:spcBef>
                <a:spcPts val="0"/>
              </a:spcBef>
              <a:spcAft>
                <a:spcPts val="0"/>
              </a:spcAft>
              <a:buNone/>
            </a:pPr>
            <a:r>
              <a:rPr lang="en-US" sz="1800" kern="1800" dirty="0">
                <a:ln>
                  <a:noFill/>
                </a:ln>
                <a:solidFill>
                  <a:srgbClr val="121212"/>
                </a:solidFill>
                <a:effectLst/>
                <a:uFill>
                  <a:solidFill>
                    <a:srgbClr val="000000"/>
                  </a:solidFill>
                </a:uFill>
                <a:latin typeface="Times New Roman" panose="02020603050405020304" pitchFamily="18" charset="0"/>
                <a:ea typeface="Arial Unicode MS"/>
                <a:cs typeface="Times New Roman" panose="02020603050405020304" pitchFamily="18" charset="0"/>
              </a:rPr>
              <a:t>Kelso, P. (2001). Driver of lorry in which 58 Chinese died gets 14 years. The Guardian.</a:t>
            </a:r>
            <a:r>
              <a:rPr lang="en-US" sz="1800" dirty="0">
                <a:ln>
                  <a:noFill/>
                </a:ln>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rPr>
              <a:t> 	</a:t>
            </a:r>
            <a:r>
              <a:rPr lang="en-US" sz="1800" u="sng" dirty="0">
                <a:ln>
                  <a:noFill/>
                </a:ln>
                <a:solidFill>
                  <a:srgbClr val="000000"/>
                </a:solidFill>
                <a:effectLst/>
                <a:uFill>
                  <a:solidFill>
                    <a:srgbClr val="0000FF"/>
                  </a:solidFill>
                </a:uFill>
                <a:latin typeface="Times New Roman" panose="02020603050405020304" pitchFamily="18" charset="0"/>
                <a:ea typeface="Arial Unicode MS"/>
                <a:cs typeface="Times New Roman" panose="02020603050405020304" pitchFamily="18" charset="0"/>
                <a:hlinkClick r:id="rId2"/>
              </a:rPr>
              <a:t>https://www.theguardian.com/uk/2001/apr/06/immigration.immigrationandpublicservices5</a:t>
            </a:r>
            <a:endParaRPr lang="en-US" sz="1800" dirty="0">
              <a:ln>
                <a:noFill/>
              </a:ln>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endParaRPr>
          </a:p>
          <a:p>
            <a:pPr marL="0" marR="0" indent="0">
              <a:lnSpc>
                <a:spcPct val="200000"/>
              </a:lnSpc>
              <a:spcBef>
                <a:spcPts val="0"/>
              </a:spcBef>
              <a:spcAft>
                <a:spcPts val="0"/>
              </a:spcAft>
              <a:buNone/>
            </a:pPr>
            <a:r>
              <a:rPr lang="en-US" sz="1800" u="sng"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L</a:t>
            </a:r>
            <a:r>
              <a:rPr lang="de-DE"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ewis,</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M. L., </a:t>
            </a:r>
            <a:r>
              <a:rPr lang="en-US" sz="1800" dirty="0" err="1">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Rappe</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P. T., &amp; King, D. M. (2018). Development and Promotion of Student 	Advocacy Skills within a Human Trafficking Course. </a:t>
            </a:r>
            <a:r>
              <a:rPr lang="en-US"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Social Development Issues</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40</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(2), 24-	35.</a:t>
            </a:r>
            <a:endPar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04394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5AA75-C80F-435E-96AD-530584DDB757}"/>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References cont.</a:t>
            </a:r>
          </a:p>
        </p:txBody>
      </p:sp>
      <p:sp>
        <p:nvSpPr>
          <p:cNvPr id="3" name="Content Placeholder 2">
            <a:extLst>
              <a:ext uri="{FF2B5EF4-FFF2-40B4-BE49-F238E27FC236}">
                <a16:creationId xmlns:a16="http://schemas.microsoft.com/office/drawing/2014/main" id="{293683DA-F4E9-4B85-B8E0-751025460AEC}"/>
              </a:ext>
            </a:extLst>
          </p:cNvPr>
          <p:cNvSpPr>
            <a:spLocks noGrp="1"/>
          </p:cNvSpPr>
          <p:nvPr>
            <p:ph idx="1"/>
          </p:nvPr>
        </p:nvSpPr>
        <p:spPr/>
        <p:txBody>
          <a:bodyPr>
            <a:normAutofit fontScale="85000" lnSpcReduction="10000"/>
          </a:bodyPr>
          <a:lstStyle/>
          <a:p>
            <a:pPr marL="0" marR="0" indent="0">
              <a:lnSpc>
                <a:spcPct val="200000"/>
              </a:lnSpc>
              <a:spcBef>
                <a:spcPts val="0"/>
              </a:spcBef>
              <a:spcAft>
                <a:spcPts val="0"/>
              </a:spcAft>
              <a:buNone/>
            </a:pPr>
            <a:r>
              <a:rPr lang="en-US" sz="1800" dirty="0" err="1">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L’Hoiry</a:t>
            </a:r>
            <a:r>
              <a:rPr lang="en-US"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 X. (2018). Global organized crime. A 21st century approach (2nd </a:t>
            </a:r>
            <a:r>
              <a:rPr lang="en-US" sz="1800" dirty="0" err="1">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edn</a:t>
            </a:r>
            <a:r>
              <a:rPr lang="en-US"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a:t>
            </a:r>
            <a:endParaRPr lang="en-US" sz="1800" dirty="0">
              <a:ln>
                <a:noFill/>
              </a:ln>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endParaRPr>
          </a:p>
          <a:p>
            <a:pPr marL="0" marR="0" indent="0">
              <a:lnSpc>
                <a:spcPct val="200000"/>
              </a:lnSpc>
              <a:spcBef>
                <a:spcPts val="0"/>
              </a:spcBef>
              <a:spcAft>
                <a:spcPts val="1000"/>
              </a:spcAft>
              <a:buNone/>
            </a:pPr>
            <a:r>
              <a:rPr lang="en-US"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Liu, M. (2017). </a:t>
            </a:r>
            <a:r>
              <a:rPr lang="en-US" sz="1800" i="1"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Migration, prostitution, and human trafficking: The voice of Chinese women</a:t>
            </a:r>
            <a:r>
              <a:rPr lang="en-US"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 Routledge.</a:t>
            </a:r>
            <a:endParaRPr lang="en-US" sz="1800" dirty="0">
              <a:ln>
                <a:noFill/>
              </a:ln>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endParaRPr>
          </a:p>
          <a:p>
            <a:pPr marL="0" marR="0" indent="0">
              <a:lnSpc>
                <a:spcPct val="200000"/>
              </a:lnSpc>
              <a:spcBef>
                <a:spcPts val="0"/>
              </a:spcBef>
              <a:spcAft>
                <a:spcPts val="1000"/>
              </a:spcAft>
              <a:buNone/>
            </a:pPr>
            <a:r>
              <a:rPr lang="en-US"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Nguyen, O., &amp; Nguyen, H. (2018). Human Trafficking and Responses to Identification of and Assistance for 	Victims of Human Trafficking in Vietnam. </a:t>
            </a:r>
            <a:r>
              <a:rPr lang="en-US" sz="1800" i="1"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Flinders LJ</a:t>
            </a:r>
            <a:r>
              <a:rPr lang="en-US"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 </a:t>
            </a:r>
            <a:r>
              <a:rPr lang="en-US" sz="1800" i="1"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20</a:t>
            </a:r>
            <a:r>
              <a:rPr lang="en-US"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 55.</a:t>
            </a:r>
            <a:endParaRPr lang="en-US" sz="1800" dirty="0">
              <a:ln>
                <a:noFill/>
              </a:ln>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endParaRPr>
          </a:p>
          <a:p>
            <a:pPr marL="0" marR="0" indent="0">
              <a:lnSpc>
                <a:spcPct val="200000"/>
              </a:lnSpc>
              <a:spcBef>
                <a:spcPts val="0"/>
              </a:spcBef>
              <a:spcAft>
                <a:spcPts val="0"/>
              </a:spcAft>
              <a:buNone/>
            </a:pPr>
            <a:r>
              <a:rPr lang="en-US" sz="1800" u="sng" dirty="0" err="1">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Planitzer</a:t>
            </a:r>
            <a:r>
              <a:rPr lang="en-US" sz="1800" u="sng"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J., &amp; Katona</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N. (2017). Criminal Liability of Corporations for Trafficking in Human Beings for 	</a:t>
            </a:r>
            <a:r>
              <a:rPr lang="en-US" sz="1800" dirty="0" err="1">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Labour</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Exploitation. </a:t>
            </a:r>
            <a:r>
              <a:rPr lang="en-US"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Global Policy</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8</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 505-511.</a:t>
            </a:r>
            <a:endPar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200000"/>
              </a:lnSpc>
              <a:spcBef>
                <a:spcPts val="0"/>
              </a:spcBef>
              <a:spcAft>
                <a:spcPts val="0"/>
              </a:spcAft>
              <a:buNone/>
            </a:pPr>
            <a:r>
              <a:rPr lang="en-US" sz="1800" u="sng" dirty="0" err="1">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Punam</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S. (2018). Human Trafficking: Causes and Implications. 	</a:t>
            </a:r>
            <a:r>
              <a:rPr lang="en-US" sz="1800" u="sng" dirty="0">
                <a:ln>
                  <a:noFill/>
                </a:ln>
                <a:solidFill>
                  <a:srgbClr val="000000"/>
                </a:solidFill>
                <a:effectLst/>
                <a:uFill>
                  <a:solidFill>
                    <a:srgbClr val="0000FF"/>
                  </a:solidFill>
                </a:uFill>
                <a:latin typeface="Times New Roman" panose="02020603050405020304" pitchFamily="18" charset="0"/>
                <a:ea typeface="Times New Roman" panose="02020603050405020304" pitchFamily="18" charset="0"/>
                <a:cs typeface="Times New Roman" panose="02020603050405020304" pitchFamily="18" charset="0"/>
                <a:hlinkClick r:id="rId2"/>
              </a:rPr>
              <a:t>https://www.researchgate.net/publication/338457522_Human_Trafficking_Causes_and_implications</a:t>
            </a:r>
            <a:endPar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415061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54051-7AB2-40EE-8D71-B5E4B40508A5}"/>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References Cont.</a:t>
            </a:r>
          </a:p>
        </p:txBody>
      </p:sp>
      <p:sp>
        <p:nvSpPr>
          <p:cNvPr id="3" name="Content Placeholder 2">
            <a:extLst>
              <a:ext uri="{FF2B5EF4-FFF2-40B4-BE49-F238E27FC236}">
                <a16:creationId xmlns:a16="http://schemas.microsoft.com/office/drawing/2014/main" id="{19492E73-E11B-4B57-93AB-1115572AE7E5}"/>
              </a:ext>
            </a:extLst>
          </p:cNvPr>
          <p:cNvSpPr>
            <a:spLocks noGrp="1"/>
          </p:cNvSpPr>
          <p:nvPr>
            <p:ph idx="1"/>
          </p:nvPr>
        </p:nvSpPr>
        <p:spPr/>
        <p:txBody>
          <a:bodyPr>
            <a:normAutofit lnSpcReduction="10000"/>
          </a:bodyPr>
          <a:lstStyle/>
          <a:p>
            <a:pPr marL="0" marR="0" indent="0">
              <a:lnSpc>
                <a:spcPct val="200000"/>
              </a:lnSpc>
              <a:spcBef>
                <a:spcPts val="0"/>
              </a:spcBef>
              <a:spcAft>
                <a:spcPts val="0"/>
              </a:spcAft>
              <a:buNone/>
            </a:pP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Rothman, E. F., </a:t>
            </a:r>
            <a:r>
              <a:rPr lang="en-US" sz="1800" dirty="0" err="1">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Stoklosa</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H., Baldwin, S. B., Chisolm-Straker, M., Kato Price, R., 	Atkinson, H. G., &amp; HEAL Trafficking. (2017). Public health research priorities to 	address US human trafficking.</a:t>
            </a:r>
            <a:endPar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nSpc>
                <a:spcPct val="200000"/>
              </a:lnSpc>
              <a:spcBef>
                <a:spcPts val="0"/>
              </a:spcBef>
              <a:spcAft>
                <a:spcPts val="800"/>
              </a:spcAft>
              <a:buNone/>
            </a:pPr>
            <a:r>
              <a:rPr lang="en-US" sz="1800" dirty="0" err="1">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Sweileh</a:t>
            </a:r>
            <a:r>
              <a:rPr lang="en-US"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 W. M. (2018). Research trends on human trafficking: a bibliometric analysis using 	Scopus database. </a:t>
            </a:r>
            <a:r>
              <a:rPr lang="en-US" sz="1800" i="1"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Globalization and health</a:t>
            </a:r>
            <a:r>
              <a:rPr lang="de-DE"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a:t>
            </a:r>
            <a:r>
              <a:rPr lang="en-US"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 </a:t>
            </a:r>
            <a:r>
              <a:rPr lang="de-DE" sz="1800" i="1"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14</a:t>
            </a:r>
            <a:r>
              <a:rPr lang="de-DE" sz="1800" dirty="0">
                <a:ln>
                  <a:noFill/>
                </a:ln>
                <a:solidFill>
                  <a:srgbClr val="222222"/>
                </a:solidFill>
                <a:effectLst/>
                <a:uFill>
                  <a:solidFill>
                    <a:srgbClr val="000000"/>
                  </a:solidFill>
                </a:uFill>
                <a:latin typeface="Times New Roman" panose="02020603050405020304" pitchFamily="18" charset="0"/>
                <a:ea typeface="Arial Unicode MS"/>
                <a:cs typeface="Times New Roman" panose="02020603050405020304" pitchFamily="18" charset="0"/>
              </a:rPr>
              <a:t>(1), 106.</a:t>
            </a:r>
            <a:endParaRPr lang="en-US" sz="1800" dirty="0">
              <a:ln>
                <a:noFill/>
              </a:ln>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endParaRPr>
          </a:p>
          <a:p>
            <a:pPr marL="0" marR="0" indent="0">
              <a:lnSpc>
                <a:spcPct val="200000"/>
              </a:lnSpc>
              <a:spcBef>
                <a:spcPts val="0"/>
              </a:spcBef>
              <a:spcAft>
                <a:spcPts val="0"/>
              </a:spcAft>
              <a:buNone/>
            </a:pPr>
            <a:r>
              <a:rPr lang="en-US" sz="1800" dirty="0">
                <a:ln>
                  <a:noFill/>
                </a:ln>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rPr>
              <a:t>Thompson, T. (2003). Snakehead empress who made millions trafficking in misery. The 	Guardian. </a:t>
            </a:r>
            <a:r>
              <a:rPr lang="en-US" sz="1800" u="sng" dirty="0">
                <a:ln>
                  <a:noFill/>
                </a:ln>
                <a:solidFill>
                  <a:srgbClr val="000000"/>
                </a:solidFill>
                <a:effectLst/>
                <a:uFill>
                  <a:solidFill>
                    <a:srgbClr val="0563C1"/>
                  </a:solidFill>
                </a:uFill>
                <a:latin typeface="Times New Roman" panose="02020603050405020304" pitchFamily="18" charset="0"/>
                <a:ea typeface="Arial Unicode MS"/>
                <a:cs typeface="Times New Roman" panose="02020603050405020304" pitchFamily="18" charset="0"/>
                <a:hlinkClick r:id="rId2"/>
              </a:rPr>
              <a:t>https://www.theguardian.com/uk/2003/jul/06/immigration.china</a:t>
            </a:r>
            <a:endParaRPr lang="en-US" sz="1800" dirty="0">
              <a:ln>
                <a:noFill/>
              </a:ln>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endParaRPr>
          </a:p>
          <a:p>
            <a:endParaRPr lang="en-US" dirty="0"/>
          </a:p>
        </p:txBody>
      </p:sp>
    </p:spTree>
    <p:extLst>
      <p:ext uri="{BB962C8B-B14F-4D97-AF65-F5344CB8AC3E}">
        <p14:creationId xmlns:p14="http://schemas.microsoft.com/office/powerpoint/2010/main" val="3599678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B9032-D10D-48DA-9314-65992656D178}"/>
              </a:ext>
            </a:extLst>
          </p:cNvPr>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References Cont.</a:t>
            </a:r>
            <a:endParaRPr lang="en-US" sz="3600" dirty="0"/>
          </a:p>
        </p:txBody>
      </p:sp>
      <p:sp>
        <p:nvSpPr>
          <p:cNvPr id="3" name="Content Placeholder 2">
            <a:extLst>
              <a:ext uri="{FF2B5EF4-FFF2-40B4-BE49-F238E27FC236}">
                <a16:creationId xmlns:a16="http://schemas.microsoft.com/office/drawing/2014/main" id="{B11E6054-8199-4F0C-A363-D0DB2EE3CC73}"/>
              </a:ext>
            </a:extLst>
          </p:cNvPr>
          <p:cNvSpPr>
            <a:spLocks noGrp="1"/>
          </p:cNvSpPr>
          <p:nvPr>
            <p:ph idx="1"/>
          </p:nvPr>
        </p:nvSpPr>
        <p:spPr/>
        <p:txBody>
          <a:bodyPr>
            <a:normAutofit lnSpcReduction="10000"/>
          </a:bodyPr>
          <a:lstStyle/>
          <a:p>
            <a:pPr marL="457200" marR="0" indent="-457200">
              <a:lnSpc>
                <a:spcPct val="200000"/>
              </a:lnSpc>
              <a:spcBef>
                <a:spcPts val="0"/>
              </a:spcBef>
              <a:spcAft>
                <a:spcPts val="800"/>
              </a:spcAft>
              <a:buNone/>
            </a:pPr>
            <a:r>
              <a:rPr lang="en-US" sz="1800" dirty="0">
                <a:ln>
                  <a:noFill/>
                </a:ln>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rPr>
              <a:t>You, T. &amp; Robinson, M. (2019). </a:t>
            </a:r>
            <a:r>
              <a:rPr lang="en-US" sz="1800" spc="-10" dirty="0">
                <a:ln>
                  <a:noFill/>
                </a:ln>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rPr>
              <a:t>Mastermind in misery: Brutal rise and fall of 'Snakehead' gang leader 'Sister Ping' - as it emerges Triad-linked mob use Chinese version of TINDER to lure desperate families to UK with offers of '100% safe travel' for '£20,000 fee'. Daily mail. </a:t>
            </a:r>
            <a:r>
              <a:rPr lang="en-US" sz="1800" u="sng" spc="-10" dirty="0">
                <a:ln>
                  <a:noFill/>
                </a:ln>
                <a:solidFill>
                  <a:srgbClr val="000000"/>
                </a:solidFill>
                <a:effectLst/>
                <a:uFill>
                  <a:solidFill>
                    <a:srgbClr val="0563C1"/>
                  </a:solidFill>
                </a:uFill>
                <a:latin typeface="Times New Roman" panose="02020603050405020304" pitchFamily="18" charset="0"/>
                <a:ea typeface="Arial Unicode MS"/>
                <a:cs typeface="Times New Roman" panose="02020603050405020304" pitchFamily="18" charset="0"/>
                <a:hlinkClick r:id="rId3"/>
              </a:rPr>
              <a:t>https://www.dailymail.co.uk/news/article-7613169/Mastermind-misery-Brutal-rise-fall-Snakehead-trafficking-gang-leader-Sister-Ping.html</a:t>
            </a:r>
            <a:endParaRPr lang="en-US" sz="1800" dirty="0">
              <a:ln>
                <a:noFill/>
              </a:ln>
              <a:solidFill>
                <a:srgbClr val="000000"/>
              </a:solidFill>
              <a:effectLst/>
              <a:uFill>
                <a:solidFill>
                  <a:srgbClr val="000000"/>
                </a:solidFill>
              </a:uFill>
              <a:latin typeface="Times New Roman" panose="02020603050405020304" pitchFamily="18" charset="0"/>
              <a:ea typeface="Arial Unicode MS"/>
              <a:cs typeface="Times New Roman" panose="02020603050405020304" pitchFamily="18" charset="0"/>
            </a:endParaRPr>
          </a:p>
          <a:p>
            <a:pPr marL="0" marR="0" indent="0">
              <a:lnSpc>
                <a:spcPct val="200000"/>
              </a:lnSpc>
              <a:spcBef>
                <a:spcPts val="0"/>
              </a:spcBef>
              <a:spcAft>
                <a:spcPts val="0"/>
              </a:spcAft>
              <a:buNone/>
            </a:pPr>
            <a:r>
              <a:rPr lang="en-US" sz="1800" u="sng"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Zhang</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S. (2007). </a:t>
            </a:r>
            <a:r>
              <a:rPr lang="en-US" sz="1800" i="1"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Smuggling and trafficking in human beings: All roads lead to America</a:t>
            </a:r>
            <a:r>
              <a:rPr lang="en-US" sz="1800" dirty="0">
                <a:ln>
                  <a:noFill/>
                </a:ln>
                <a:solidFill>
                  <a:srgbClr val="222222"/>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Greenwood Publishing Group.</a:t>
            </a:r>
            <a:endParaRPr lang="en-US" sz="1800" dirty="0">
              <a:ln>
                <a:noFill/>
              </a:ln>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0152880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97</TotalTime>
  <Words>4258</Words>
  <Application>Microsoft Office PowerPoint</Application>
  <PresentationFormat>Widescreen</PresentationFormat>
  <Paragraphs>151</Paragraphs>
  <Slides>21</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Times New Roman</vt:lpstr>
      <vt:lpstr>Trebuchet MS</vt:lpstr>
      <vt:lpstr>Wingdings</vt:lpstr>
      <vt:lpstr>Wingdings 3</vt:lpstr>
      <vt:lpstr>Facet</vt:lpstr>
      <vt:lpstr>Human Trafficking: Snakehead Gang Victims and Trends</vt:lpstr>
      <vt:lpstr>Introduction </vt:lpstr>
      <vt:lpstr>Overview </vt:lpstr>
      <vt:lpstr>The Purpose of the Study </vt:lpstr>
      <vt:lpstr>Thesis Statement </vt:lpstr>
      <vt:lpstr>Research Questions </vt:lpstr>
      <vt:lpstr>Summary of Review of Literature</vt:lpstr>
      <vt:lpstr>Summary of Review of Literature </vt:lpstr>
      <vt:lpstr>Summary of Review of Literature </vt:lpstr>
      <vt:lpstr>Summary of Review of Literature </vt:lpstr>
      <vt:lpstr>Theoretical Issues-Factors Contributing to the Problem </vt:lpstr>
      <vt:lpstr>Findings and Discussions </vt:lpstr>
      <vt:lpstr>Existing Policies </vt:lpstr>
      <vt:lpstr>Conclusions </vt:lpstr>
      <vt:lpstr>Recommendations </vt:lpstr>
      <vt:lpstr>References </vt:lpstr>
      <vt:lpstr>References cont.</vt:lpstr>
      <vt:lpstr>References Cont.</vt:lpstr>
      <vt:lpstr>References cont.</vt:lpstr>
      <vt:lpstr>References Cont.</vt:lpstr>
      <vt:lpstr>References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Mwaura</dc:creator>
  <cp:lastModifiedBy>Robert Mwaura</cp:lastModifiedBy>
  <cp:revision>15</cp:revision>
  <dcterms:created xsi:type="dcterms:W3CDTF">2020-11-30T21:21:40Z</dcterms:created>
  <dcterms:modified xsi:type="dcterms:W3CDTF">2020-12-01T08:04:47Z</dcterms:modified>
</cp:coreProperties>
</file>